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3"/>
  </p:notesMasterIdLst>
  <p:sldIdLst>
    <p:sldId id="379" r:id="rId2"/>
    <p:sldId id="362" r:id="rId3"/>
    <p:sldId id="336" r:id="rId4"/>
    <p:sldId id="360" r:id="rId5"/>
    <p:sldId id="363" r:id="rId6"/>
    <p:sldId id="359" r:id="rId7"/>
    <p:sldId id="364" r:id="rId8"/>
    <p:sldId id="365" r:id="rId9"/>
    <p:sldId id="367" r:id="rId10"/>
    <p:sldId id="368" r:id="rId11"/>
    <p:sldId id="369" r:id="rId12"/>
    <p:sldId id="370" r:id="rId13"/>
    <p:sldId id="371" r:id="rId14"/>
    <p:sldId id="372" r:id="rId15"/>
    <p:sldId id="373" r:id="rId16"/>
    <p:sldId id="374" r:id="rId17"/>
    <p:sldId id="375" r:id="rId18"/>
    <p:sldId id="376" r:id="rId19"/>
    <p:sldId id="377" r:id="rId20"/>
    <p:sldId id="378" r:id="rId21"/>
    <p:sldId id="3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anna Dailey" initials="jd" lastIdx="21" clrIdx="0"/>
  <p:cmAuthor id="1" name="Brian Holzworth" initials="BH" lastIdx="1" clrIdx="1"/>
  <p:cmAuthor id="2" name="Steven Ellair" initials="SE" lastIdx="1" clrIdx="2">
    <p:extLst>
      <p:ext uri="{19B8F6BF-5375-455C-9EA6-DF929625EA0E}">
        <p15:presenceInfo xmlns:p15="http://schemas.microsoft.com/office/powerpoint/2012/main" userId="S::sellair@smp.org::ad70234c-dccd-497b-bfbd-5adad4a1a918" providerId="AD"/>
      </p:ext>
    </p:extLst>
  </p:cmAuthor>
  <p:cmAuthor id="3" name="Ivy Wick" initials="IW" lastIdx="1" clrIdx="3">
    <p:extLst>
      <p:ext uri="{19B8F6BF-5375-455C-9EA6-DF929625EA0E}">
        <p15:presenceInfo xmlns:p15="http://schemas.microsoft.com/office/powerpoint/2012/main" userId="S::iwick@smp.org::8a276e13-0cfc-4af6-996b-112183f0d8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2" autoAdjust="0"/>
    <p:restoredTop sz="82460" autoAdjust="0"/>
  </p:normalViewPr>
  <p:slideViewPr>
    <p:cSldViewPr>
      <p:cViewPr>
        <p:scale>
          <a:sx n="46" d="100"/>
          <a:sy n="46" d="100"/>
        </p:scale>
        <p:origin x="854" y="13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a:t>© t.max/Shutterstock.com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extLst>
      <p:ext uri="{BB962C8B-B14F-4D97-AF65-F5344CB8AC3E}">
        <p14:creationId xmlns:p14="http://schemas.microsoft.com/office/powerpoint/2010/main" val="1070039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goccedicolore.it/Shutterstock.com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695913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a:t>© crbellette/Shutterstock.com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extLst>
      <p:ext uri="{BB962C8B-B14F-4D97-AF65-F5344CB8AC3E}">
        <p14:creationId xmlns:p14="http://schemas.microsoft.com/office/powerpoint/2010/main" val="3704274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a:t>© Melissa Hani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extLst>
      <p:ext uri="{BB962C8B-B14F-4D97-AF65-F5344CB8AC3E}">
        <p14:creationId xmlns:p14="http://schemas.microsoft.com/office/powerpoint/2010/main" val="3317350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Amanda Carden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14</a:t>
            </a:fld>
            <a:endParaRPr lang="en-US" dirty="0"/>
          </a:p>
        </p:txBody>
      </p:sp>
    </p:spTree>
    <p:extLst>
      <p:ext uri="{BB962C8B-B14F-4D97-AF65-F5344CB8AC3E}">
        <p14:creationId xmlns:p14="http://schemas.microsoft.com/office/powerpoint/2010/main" val="2161012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i="0" dirty="0"/>
              <a:t>© AG Photo Design / Shutterstock.com</a:t>
            </a:r>
            <a:endParaRPr lang="en-US" i="0"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15</a:t>
            </a:fld>
            <a:endParaRPr lang="en-US" dirty="0"/>
          </a:p>
        </p:txBody>
      </p:sp>
    </p:spTree>
    <p:extLst>
      <p:ext uri="{BB962C8B-B14F-4D97-AF65-F5344CB8AC3E}">
        <p14:creationId xmlns:p14="http://schemas.microsoft.com/office/powerpoint/2010/main" val="2589596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Thoom/Shutterstock.com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In reality, Baptism, Confirmation, and the Eucharist are one movement, inserting us into the Paschal Mystery of Christ. In the Eucharist, God acts to make us holy.</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16</a:t>
            </a:fld>
            <a:endParaRPr lang="en-US" dirty="0"/>
          </a:p>
        </p:txBody>
      </p:sp>
    </p:spTree>
    <p:extLst>
      <p:ext uri="{BB962C8B-B14F-4D97-AF65-F5344CB8AC3E}">
        <p14:creationId xmlns:p14="http://schemas.microsoft.com/office/powerpoint/2010/main" val="2851776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isitsharp/iStockphoto.com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17</a:t>
            </a:fld>
            <a:endParaRPr lang="en-US" dirty="0"/>
          </a:p>
        </p:txBody>
      </p:sp>
    </p:spTree>
    <p:extLst>
      <p:ext uri="{BB962C8B-B14F-4D97-AF65-F5344CB8AC3E}">
        <p14:creationId xmlns:p14="http://schemas.microsoft.com/office/powerpoint/2010/main" val="3915937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Zvonimir Atletic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18</a:t>
            </a:fld>
            <a:endParaRPr lang="en-US" dirty="0"/>
          </a:p>
        </p:txBody>
      </p:sp>
    </p:spTree>
    <p:extLst>
      <p:ext uri="{BB962C8B-B14F-4D97-AF65-F5344CB8AC3E}">
        <p14:creationId xmlns:p14="http://schemas.microsoft.com/office/powerpoint/2010/main" val="3083956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Kristina Ismulyani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19</a:t>
            </a:fld>
            <a:endParaRPr lang="en-US" dirty="0"/>
          </a:p>
        </p:txBody>
      </p:sp>
    </p:spTree>
    <p:extLst>
      <p:ext uri="{BB962C8B-B14F-4D97-AF65-F5344CB8AC3E}">
        <p14:creationId xmlns:p14="http://schemas.microsoft.com/office/powerpoint/2010/main" val="3304182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Oleg Golovnev / 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Explain to the students that the Seven Sacraments are Christ’s own gifts that strengthen our relationship with him, a relationship we call grace.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extLst>
      <p:ext uri="{BB962C8B-B14F-4D97-AF65-F5344CB8AC3E}">
        <p14:creationId xmlns:p14="http://schemas.microsoft.com/office/powerpoint/2010/main" val="675649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Thoom/Shutterstock.com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20</a:t>
            </a:fld>
            <a:endParaRPr lang="en-US" dirty="0"/>
          </a:p>
        </p:txBody>
      </p:sp>
    </p:spTree>
    <p:extLst>
      <p:ext uri="{BB962C8B-B14F-4D97-AF65-F5344CB8AC3E}">
        <p14:creationId xmlns:p14="http://schemas.microsoft.com/office/powerpoint/2010/main" val="1348875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21</a:t>
            </a:fld>
            <a:endParaRPr lang="en-US" dirty="0"/>
          </a:p>
        </p:txBody>
      </p:sp>
    </p:spTree>
    <p:extLst>
      <p:ext uri="{BB962C8B-B14F-4D97-AF65-F5344CB8AC3E}">
        <p14:creationId xmlns:p14="http://schemas.microsoft.com/office/powerpoint/2010/main" val="3727773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Thoom/Shutterstock.com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Grace is a deeper relationship with God. It is not a quantifiable “thing.”</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extLst>
      <p:ext uri="{BB962C8B-B14F-4D97-AF65-F5344CB8AC3E}">
        <p14:creationId xmlns:p14="http://schemas.microsoft.com/office/powerpoint/2010/main" val="3331788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P Maxwell Photography / 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outward signs of sacraments have two parts: the “thing” itself that is used (water, oil, bread, and so on) and the words or gestures that give significance to what is being done.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385248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Antonio V. Oquias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extLst>
      <p:ext uri="{BB962C8B-B14F-4D97-AF65-F5344CB8AC3E}">
        <p14:creationId xmlns:p14="http://schemas.microsoft.com/office/powerpoint/2010/main" val="2418429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a:t>© Thoom/Shutterstock.com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extLst>
      <p:ext uri="{BB962C8B-B14F-4D97-AF65-F5344CB8AC3E}">
        <p14:creationId xmlns:p14="http://schemas.microsoft.com/office/powerpoint/2010/main" val="27987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effectLst/>
                <a:latin typeface="+mn-lt"/>
                <a:ea typeface="+mn-ea"/>
                <a:cs typeface="+mn-cs"/>
              </a:rPr>
              <a:t>© robodread/Shutterstock.com</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Remind the students that grace is not a thing; rather, grace is a relationship with God and a participation in his life.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extLst>
      <p:ext uri="{BB962C8B-B14F-4D97-AF65-F5344CB8AC3E}">
        <p14:creationId xmlns:p14="http://schemas.microsoft.com/office/powerpoint/2010/main" val="733808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 irin-k/Shutterstock.com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Tell the students that our interior dispositions affect our relationship with God through grace. The more perfect our sorrow in the Sacrament of Penance and Reconciliation, the more ardent our love in receiving the Holy Eucharist, and the more lively our faith in receiving Confirmation, then the stronger our relationship with God will be. Our relationship with God, called grace, like our other relationships, is a two-way street. But our relationship with God began with his love for us.</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extLst>
      <p:ext uri="{BB962C8B-B14F-4D97-AF65-F5344CB8AC3E}">
        <p14:creationId xmlns:p14="http://schemas.microsoft.com/office/powerpoint/2010/main" val="1932562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a:solidFill>
                  <a:schemeClr val="tx1"/>
                </a:solidFill>
                <a:effectLst/>
                <a:latin typeface="+mn-lt"/>
                <a:ea typeface="+mn-ea"/>
                <a:cs typeface="+mn-cs"/>
              </a:rPr>
              <a:t>Images </a:t>
            </a:r>
            <a:r>
              <a:rPr lang="en-US" sz="1200" i="1"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Zvonimir Atletic / Shutterstock.com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These marks are permanent qualities of the soul, an alteration in the soul that will forever be visible to God, the angels, and the saints. The permanent character of Baptism gives us the power to absorb the grace of the other six sacraments and participate in the Mass. The character of Confirmation gives us the power to profess the faith fearlessly and to spread the faith. And the character of Holy Orders gives the priest the power to celebrate Mass and to administer the other sacraments.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extLst>
      <p:ext uri="{BB962C8B-B14F-4D97-AF65-F5344CB8AC3E}">
        <p14:creationId xmlns:p14="http://schemas.microsoft.com/office/powerpoint/2010/main" val="203001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78707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2 lines and content">
    <p:spTree>
      <p:nvGrpSpPr>
        <p:cNvPr id="1" name=""/>
        <p:cNvGrpSpPr/>
        <p:nvPr/>
      </p:nvGrpSpPr>
      <p:grpSpPr>
        <a:xfrm>
          <a:off x="0" y="0"/>
          <a:ext cx="0" cy="0"/>
          <a:chOff x="0" y="0"/>
          <a:chExt cx="0" cy="0"/>
        </a:xfrm>
      </p:grpSpPr>
      <p:pic>
        <p:nvPicPr>
          <p:cNvPr id="7"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98"/>
            <a:ext cx="9145588" cy="6859191"/>
          </a:xfrm>
          <a:prstGeom prst="rect">
            <a:avLst/>
          </a:prstGeom>
          <a:noFill/>
          <a:ln w="9525">
            <a:noFill/>
            <a:miter lim="800000"/>
            <a:headEnd/>
            <a:tailEnd/>
          </a:ln>
        </p:spPr>
      </p:pic>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a:off x="1828800" y="6356350"/>
            <a:ext cx="5486400" cy="365125"/>
          </a:xfrm>
          <a:prstGeom prst="rect">
            <a:avLst/>
          </a:prstGeom>
        </p:spPr>
        <p:txBody>
          <a:bodyPr/>
          <a:lstStyle>
            <a:lvl1pPr>
              <a:defRPr sz="500" b="1">
                <a:solidFill>
                  <a:schemeClr val="tx1"/>
                </a:solidFill>
                <a:latin typeface="Arial" pitchFamily="34" charset="0"/>
                <a:cs typeface="Arial" pitchFamily="34" charset="0"/>
              </a:defRPr>
            </a:lvl1pPr>
          </a:lstStyle>
          <a:p>
            <a:endParaRPr lang="en-US" dirty="0"/>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no body text">
    <p:spTree>
      <p:nvGrpSpPr>
        <p:cNvPr id="1" name=""/>
        <p:cNvGrpSpPr/>
        <p:nvPr/>
      </p:nvGrpSpPr>
      <p:grpSpPr>
        <a:xfrm>
          <a:off x="0" y="0"/>
          <a:ext cx="0" cy="0"/>
          <a:chOff x="0" y="0"/>
          <a:chExt cx="0" cy="0"/>
        </a:xfrm>
      </p:grpSpPr>
      <p:pic>
        <p:nvPicPr>
          <p:cNvPr id="7"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98"/>
            <a:ext cx="9145588" cy="6859191"/>
          </a:xfrm>
          <a:prstGeom prst="rect">
            <a:avLst/>
          </a:prstGeom>
          <a:noFill/>
          <a:ln w="9525">
            <a:noFill/>
            <a:miter lim="800000"/>
            <a:headEnd/>
            <a:tailEnd/>
          </a:ln>
        </p:spPr>
      </p:pic>
      <p:sp>
        <p:nvSpPr>
          <p:cNvPr id="11" name="Footer Placeholder 4"/>
          <p:cNvSpPr>
            <a:spLocks noGrp="1"/>
          </p:cNvSpPr>
          <p:nvPr>
            <p:ph type="ftr" sz="quarter" idx="11"/>
          </p:nvPr>
        </p:nvSpPr>
        <p:spPr>
          <a:xfrm>
            <a:off x="1828800" y="6356350"/>
            <a:ext cx="5486400" cy="365125"/>
          </a:xfrm>
          <a:prstGeom prst="rect">
            <a:avLst/>
          </a:prstGeom>
        </p:spPr>
        <p:txBody>
          <a:bodyPr/>
          <a:lstStyle>
            <a:lvl1pPr>
              <a:defRPr sz="500" b="1">
                <a:solidFill>
                  <a:schemeClr val="tx1"/>
                </a:solidFill>
                <a:latin typeface="Arial" pitchFamily="34" charset="0"/>
                <a:cs typeface="Arial" pitchFamily="34" charset="0"/>
              </a:defRPr>
            </a:lvl1pPr>
          </a:lstStyle>
          <a:p>
            <a:endParaRPr lang="en-US" dirty="0"/>
          </a:p>
        </p:txBody>
      </p:sp>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7"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98"/>
            <a:ext cx="9145588" cy="6859191"/>
          </a:xfrm>
          <a:prstGeom prst="rect">
            <a:avLst/>
          </a:prstGeom>
          <a:noFill/>
          <a:ln w="9525">
            <a:noFill/>
            <a:miter lim="800000"/>
            <a:headEnd/>
            <a:tailEnd/>
          </a:ln>
        </p:spPr>
      </p:pic>
      <p:sp>
        <p:nvSpPr>
          <p:cNvPr id="11" name="Footer Placeholder 4"/>
          <p:cNvSpPr>
            <a:spLocks noGrp="1"/>
          </p:cNvSpPr>
          <p:nvPr>
            <p:ph type="ftr" sz="quarter" idx="11"/>
          </p:nvPr>
        </p:nvSpPr>
        <p:spPr>
          <a:xfrm>
            <a:off x="1828800" y="6356350"/>
            <a:ext cx="5486400" cy="365125"/>
          </a:xfrm>
          <a:prstGeom prst="rect">
            <a:avLst/>
          </a:prstGeom>
        </p:spPr>
        <p:txBody>
          <a:bodyPr/>
          <a:lstStyle>
            <a:lvl1pPr>
              <a:defRPr sz="500" b="1">
                <a:solidFill>
                  <a:schemeClr val="tx1"/>
                </a:solidFill>
                <a:latin typeface="Arial" pitchFamily="34" charset="0"/>
                <a:cs typeface="Arial" pitchFamily="34" charset="0"/>
              </a:defRPr>
            </a:lvl1pPr>
          </a:lstStyle>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2 column/narrow column">
    <p:spTree>
      <p:nvGrpSpPr>
        <p:cNvPr id="1" name=""/>
        <p:cNvGrpSpPr/>
        <p:nvPr/>
      </p:nvGrpSpPr>
      <p:grpSpPr>
        <a:xfrm>
          <a:off x="0" y="0"/>
          <a:ext cx="0" cy="0"/>
          <a:chOff x="0" y="0"/>
          <a:chExt cx="0" cy="0"/>
        </a:xfrm>
      </p:grpSpPr>
      <p:pic>
        <p:nvPicPr>
          <p:cNvPr id="8"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98"/>
            <a:ext cx="9145588" cy="6859191"/>
          </a:xfrm>
          <a:prstGeom prst="rect">
            <a:avLst/>
          </a:prstGeom>
          <a:noFill/>
          <a:ln w="9525">
            <a:noFill/>
            <a:miter lim="800000"/>
            <a:headEnd/>
            <a:tailEnd/>
          </a:ln>
        </p:spPr>
      </p:pic>
      <p:sp>
        <p:nvSpPr>
          <p:cNvPr id="3" name="Content Placeholder 2"/>
          <p:cNvSpPr>
            <a:spLocks noGrp="1"/>
          </p:cNvSpPr>
          <p:nvPr>
            <p:ph sz="half" idx="1"/>
          </p:nvPr>
        </p:nvSpPr>
        <p:spPr>
          <a:xfrm>
            <a:off x="457200" y="1828800"/>
            <a:ext cx="4038600" cy="4297363"/>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0"/>
            <a:ext cx="4038600" cy="4297363"/>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p:cNvSpPr>
            <a:spLocks noGrp="1"/>
          </p:cNvSpPr>
          <p:nvPr>
            <p:ph type="ftr" sz="quarter" idx="11"/>
          </p:nvPr>
        </p:nvSpPr>
        <p:spPr>
          <a:xfrm>
            <a:off x="1828800" y="6356350"/>
            <a:ext cx="5486400" cy="365125"/>
          </a:xfrm>
          <a:prstGeom prst="rect">
            <a:avLst/>
          </a:prstGeom>
        </p:spPr>
        <p:txBody>
          <a:bodyPr/>
          <a:lstStyle>
            <a:lvl1pPr>
              <a:defRPr sz="500" b="1">
                <a:solidFill>
                  <a:schemeClr val="tx1"/>
                </a:solidFill>
                <a:latin typeface="Arial" pitchFamily="34" charset="0"/>
                <a:cs typeface="Arial" pitchFamily="34" charset="0"/>
              </a:defRPr>
            </a:lvl1pPr>
          </a:lstStyle>
          <a:p>
            <a:endParaRPr lang="en-US" dirty="0"/>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5"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98"/>
            <a:ext cx="9145588" cy="6859191"/>
          </a:xfrm>
          <a:prstGeom prst="rect">
            <a:avLst/>
          </a:prstGeom>
          <a:noFill/>
          <a:ln w="9525">
            <a:noFill/>
            <a:miter lim="800000"/>
            <a:headEnd/>
            <a:tailEnd/>
          </a:ln>
        </p:spPr>
      </p:pic>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7" name="Footer Placeholder 4"/>
          <p:cNvSpPr>
            <a:spLocks noGrp="1"/>
          </p:cNvSpPr>
          <p:nvPr>
            <p:ph type="ftr" sz="quarter" idx="11"/>
          </p:nvPr>
        </p:nvSpPr>
        <p:spPr>
          <a:xfrm>
            <a:off x="1828800" y="6356350"/>
            <a:ext cx="5486400" cy="365125"/>
          </a:xfrm>
          <a:prstGeom prst="rect">
            <a:avLst/>
          </a:prstGeom>
        </p:spPr>
        <p:txBody>
          <a:bodyPr/>
          <a:lstStyle>
            <a:lvl1pPr>
              <a:defRPr sz="500" b="1">
                <a:solidFill>
                  <a:schemeClr val="tx1"/>
                </a:solidFill>
                <a:latin typeface="Arial" pitchFamily="34" charset="0"/>
                <a:cs typeface="Arial" pitchFamily="34" charset="0"/>
              </a:defRPr>
            </a:lvl1pPr>
          </a:lstStyle>
          <a:p>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400">
                <a:solidFill>
                  <a:schemeClr val="accent5">
                    <a:lumMod val="75000"/>
                  </a:schemeClr>
                </a:solidFill>
              </a:defRPr>
            </a:lvl1pPr>
            <a:lvl2pPr algn="ctr">
              <a:defRPr sz="1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lstStyle>
            <a:lvl1pPr marL="457200" indent="-457200">
              <a:buAutoNum type="arabicPeriod"/>
              <a:defRPr/>
            </a:lvl1pPr>
          </a:lstStyle>
          <a:p>
            <a:pPr lvl="0"/>
            <a:r>
              <a:rPr lang="en-US"/>
              <a:t>Click to edit Master text styles</a:t>
            </a:r>
          </a:p>
          <a:p>
            <a:pPr lvl="1"/>
            <a:r>
              <a:rPr lang="en-US"/>
              <a:t>Second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8548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5783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654056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3766125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304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3444857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07485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98"/>
            <a:ext cx="9145588" cy="6859191"/>
          </a:xfrm>
          <a:prstGeom prst="rect">
            <a:avLst/>
          </a:prstGeom>
          <a:noFill/>
          <a:ln w="9525">
            <a:noFill/>
            <a:miter lim="800000"/>
            <a:headEnd/>
            <a:tailEnd/>
          </a:ln>
        </p:spPr>
      </p:pic>
      <p:sp>
        <p:nvSpPr>
          <p:cNvPr id="2" name="Title 1"/>
          <p:cNvSpPr>
            <a:spLocks noGrp="1"/>
          </p:cNvSpPr>
          <p:nvPr>
            <p:ph type="ctrTitle"/>
          </p:nvPr>
        </p:nvSpPr>
        <p:spPr>
          <a:xfrm>
            <a:off x="685800" y="1981200"/>
            <a:ext cx="7772400" cy="1470025"/>
          </a:xfrm>
        </p:spPr>
        <p:txBody>
          <a:bodyPr>
            <a:normAutofit/>
          </a:bodyPr>
          <a:lstStyle>
            <a:lvl1pPr algn="ctr">
              <a:defRPr sz="4400" b="1">
                <a:solidFill>
                  <a:schemeClr val="bg1"/>
                </a:solidFill>
                <a:latin typeface="Arial"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962400"/>
            <a:ext cx="6400800" cy="990600"/>
          </a:xfrm>
        </p:spPr>
        <p:txBody>
          <a:bodyPr>
            <a:normAutofit/>
          </a:bodyPr>
          <a:lstStyle>
            <a:lvl1pPr marL="0" indent="0" algn="ctr">
              <a:buNone/>
              <a:defRPr sz="2500" b="1">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0" hasCustomPrompt="1"/>
          </p:nvPr>
        </p:nvSpPr>
        <p:spPr>
          <a:xfrm>
            <a:off x="7620000" y="6019800"/>
            <a:ext cx="1295400" cy="152400"/>
          </a:xfrm>
        </p:spPr>
        <p:txBody>
          <a:bodyPr>
            <a:normAutofit/>
          </a:bodyPr>
          <a:lstStyle>
            <a:lvl1pPr>
              <a:buNone/>
              <a:defRPr sz="800">
                <a:solidFill>
                  <a:schemeClr val="bg1">
                    <a:lumMod val="50000"/>
                  </a:schemeClr>
                </a:solidFill>
              </a:defRPr>
            </a:lvl1pPr>
          </a:lstStyle>
          <a:p>
            <a:pPr lvl="0"/>
            <a:r>
              <a:rPr lang="en-US" dirty="0"/>
              <a:t>Document # TX00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615981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49" r:id="rId9"/>
    <p:sldLayoutId id="2147483672" r:id="rId10"/>
    <p:sldLayoutId id="2147483651" r:id="rId11"/>
    <p:sldLayoutId id="2147483674" r:id="rId12"/>
    <p:sldLayoutId id="2147483652" r:id="rId13"/>
    <p:sldLayoutId id="2147483655" r:id="rId14"/>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The Seven </a:t>
            </a:r>
            <a:br>
              <a:rPr lang="en-US" dirty="0"/>
            </a:br>
            <a:r>
              <a:rPr lang="en-US" dirty="0"/>
              <a:t>Catholic Sacraments</a:t>
            </a:r>
          </a:p>
        </p:txBody>
      </p:sp>
      <p:sp>
        <p:nvSpPr>
          <p:cNvPr id="3" name="Subtitle 2"/>
          <p:cNvSpPr txBox="1">
            <a:spLocks/>
          </p:cNvSpPr>
          <p:nvPr/>
        </p:nvSpPr>
        <p:spPr>
          <a:xfrm>
            <a:off x="-30866" y="3733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a:ln>
                  <a:noFill/>
                </a:ln>
                <a:solidFill>
                  <a:prstClr val="black"/>
                </a:solidFill>
                <a:effectLst/>
                <a:uLnTx/>
                <a:uFillTx/>
                <a:latin typeface="Arial" pitchFamily="34" charset="0"/>
                <a:ea typeface="+mn-ea"/>
                <a:cs typeface="Arial" pitchFamily="34" charset="0"/>
              </a:rPr>
              <a:t>Sacraments and God’s Grace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Unit 1, Learning Experience 8</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TX006842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762000" y="914400"/>
            <a:ext cx="2362200" cy="685800"/>
          </a:xfrm>
          <a:prstGeom prst="rect">
            <a:avLst/>
          </a:prstGeom>
        </p:spPr>
        <p:txBody>
          <a:bodyPr>
            <a:noAutofit/>
          </a:bodyPr>
          <a:lstStyle/>
          <a:p>
            <a:r>
              <a:rPr lang="en-US" sz="2800" b="1" dirty="0">
                <a:latin typeface="Arial" pitchFamily="34" charset="0"/>
                <a:cs typeface="Arial" pitchFamily="34" charset="0"/>
              </a:rPr>
              <a:t>Baptism</a:t>
            </a:r>
          </a:p>
        </p:txBody>
      </p:sp>
      <p:sp>
        <p:nvSpPr>
          <p:cNvPr id="9" name="TextBox 8"/>
          <p:cNvSpPr txBox="1"/>
          <p:nvPr/>
        </p:nvSpPr>
        <p:spPr bwMode="auto">
          <a:xfrm>
            <a:off x="5105400" y="1447800"/>
            <a:ext cx="3505200" cy="4688271"/>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Sacrament of Baptism is the first Sacrament of Christian Initiation.</a:t>
            </a:r>
          </a:p>
          <a:p>
            <a:pPr marL="231775" indent="-231775">
              <a:lnSpc>
                <a:spcPct val="114000"/>
              </a:lnSpc>
              <a:buFont typeface="Arial" pitchFamily="34" charset="0"/>
              <a:buChar char="•"/>
            </a:pPr>
            <a:r>
              <a:rPr lang="en-US" sz="2400" dirty="0">
                <a:latin typeface="Arial" pitchFamily="34" charset="0"/>
                <a:cs typeface="Arial" pitchFamily="34" charset="0"/>
              </a:rPr>
              <a:t>This sacrament is </a:t>
            </a:r>
            <a:br>
              <a:rPr lang="en-US" sz="2400" dirty="0">
                <a:latin typeface="Arial" pitchFamily="34" charset="0"/>
                <a:cs typeface="Arial" pitchFamily="34" charset="0"/>
              </a:rPr>
            </a:br>
            <a:r>
              <a:rPr lang="en-US" sz="2400" dirty="0">
                <a:latin typeface="Arial" pitchFamily="34" charset="0"/>
                <a:cs typeface="Arial" pitchFamily="34" charset="0"/>
              </a:rPr>
              <a:t>the basis of the entire Christian life.</a:t>
            </a:r>
          </a:p>
          <a:p>
            <a:pPr marL="231775" indent="-231775">
              <a:lnSpc>
                <a:spcPct val="114000"/>
              </a:lnSpc>
              <a:buFont typeface="Arial" pitchFamily="34" charset="0"/>
              <a:buChar char="•"/>
            </a:pPr>
            <a:r>
              <a:rPr lang="en-US" sz="2400" dirty="0">
                <a:latin typeface="Arial" pitchFamily="34" charset="0"/>
                <a:cs typeface="Arial" pitchFamily="34" charset="0"/>
              </a:rPr>
              <a:t>We become members of Christ and of the Church and sharers </a:t>
            </a:r>
            <a:br>
              <a:rPr lang="en-US" sz="2400" dirty="0">
                <a:latin typeface="Arial" pitchFamily="34" charset="0"/>
                <a:cs typeface="Arial" pitchFamily="34" charset="0"/>
              </a:rPr>
            </a:br>
            <a:r>
              <a:rPr lang="en-US" sz="2400" dirty="0">
                <a:latin typeface="Arial" pitchFamily="34" charset="0"/>
                <a:cs typeface="Arial" pitchFamily="34" charset="0"/>
              </a:rPr>
              <a:t>in her mission.</a:t>
            </a:r>
            <a:endParaRPr lang="en-US" sz="2400" dirty="0">
              <a:solidFill>
                <a:schemeClr val="bg1">
                  <a:lumMod val="65000"/>
                </a:schemeClr>
              </a:solidFill>
              <a:latin typeface="Arial" pitchFamily="34" charset="0"/>
              <a:cs typeface="Arial" pitchFamily="34" charset="0"/>
            </a:endParaRPr>
          </a:p>
        </p:txBody>
      </p:sp>
      <p:pic>
        <p:nvPicPr>
          <p:cNvPr id="4" name="Picture 3" descr="A picture containing person, indoor, person, holding&#10;&#10;Description automatically generated">
            <a:extLst>
              <a:ext uri="{FF2B5EF4-FFF2-40B4-BE49-F238E27FC236}">
                <a16:creationId xmlns:a16="http://schemas.microsoft.com/office/drawing/2014/main" id="{7AC0629E-F216-421D-9708-B5A54F98F084}"/>
              </a:ext>
            </a:extLst>
          </p:cNvPr>
          <p:cNvPicPr>
            <a:picLocks noChangeAspect="1"/>
          </p:cNvPicPr>
          <p:nvPr/>
        </p:nvPicPr>
        <p:blipFill rotWithShape="1">
          <a:blip r:embed="rId3">
            <a:extLst>
              <a:ext uri="{28A0092B-C50C-407E-A947-70E740481C1C}">
                <a14:useLocalDpi xmlns:a14="http://schemas.microsoft.com/office/drawing/2010/main" val="0"/>
              </a:ext>
            </a:extLst>
          </a:blip>
          <a:srcRect l="19483" t="3631" b="3512"/>
          <a:stretch/>
        </p:blipFill>
        <p:spPr>
          <a:xfrm>
            <a:off x="838200" y="1600200"/>
            <a:ext cx="3962400" cy="3048000"/>
          </a:xfrm>
          <a:prstGeom prst="rect">
            <a:avLst/>
          </a:prstGeom>
        </p:spPr>
      </p:pic>
    </p:spTree>
    <p:extLst>
      <p:ext uri="{BB962C8B-B14F-4D97-AF65-F5344CB8AC3E}">
        <p14:creationId xmlns:p14="http://schemas.microsoft.com/office/powerpoint/2010/main" val="3950068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bwMode="auto">
          <a:xfrm>
            <a:off x="914400" y="1756367"/>
            <a:ext cx="3505200" cy="3425233"/>
          </a:xfrm>
          <a:prstGeom prst="rect">
            <a:avLst/>
          </a:prstGeom>
          <a:noFill/>
          <a:ln w="9525">
            <a:noFill/>
            <a:miter lim="800000"/>
            <a:headEnd/>
            <a:tailEnd/>
          </a:ln>
        </p:spPr>
        <p:txBody>
          <a:bodyPr wrap="square" rtlCol="0">
            <a:spAutoFit/>
          </a:bodyPr>
          <a:lstStyle/>
          <a:p>
            <a:pPr marL="285750" indent="-285750">
              <a:lnSpc>
                <a:spcPct val="114000"/>
              </a:lnSpc>
              <a:buFont typeface="Arial" pitchFamily="34" charset="0"/>
              <a:buChar char="•"/>
            </a:pPr>
            <a:r>
              <a:rPr lang="en-US" sz="2400" dirty="0">
                <a:latin typeface="Arial" pitchFamily="34" charset="0"/>
                <a:cs typeface="Arial" pitchFamily="34" charset="0"/>
              </a:rPr>
              <a:t>Baptism frees us </a:t>
            </a:r>
            <a:br>
              <a:rPr lang="en-US" sz="2400" dirty="0">
                <a:latin typeface="Arial" pitchFamily="34" charset="0"/>
                <a:cs typeface="Arial" pitchFamily="34" charset="0"/>
              </a:rPr>
            </a:br>
            <a:r>
              <a:rPr lang="en-US" sz="2400" dirty="0">
                <a:latin typeface="Arial" pitchFamily="34" charset="0"/>
                <a:cs typeface="Arial" pitchFamily="34" charset="0"/>
              </a:rPr>
              <a:t>from Original Sin.</a:t>
            </a:r>
          </a:p>
          <a:p>
            <a:pPr marL="285750" indent="-285750">
              <a:lnSpc>
                <a:spcPct val="114000"/>
              </a:lnSpc>
              <a:buFont typeface="Arial" pitchFamily="34" charset="0"/>
              <a:buChar char="•"/>
            </a:pPr>
            <a:r>
              <a:rPr lang="en-US" sz="2400" dirty="0">
                <a:latin typeface="Arial" pitchFamily="34" charset="0"/>
                <a:cs typeface="Arial" pitchFamily="34" charset="0"/>
              </a:rPr>
              <a:t>Baptism opens us to the flow of God’s love. </a:t>
            </a:r>
          </a:p>
          <a:p>
            <a:pPr marL="285750" indent="-285750">
              <a:lnSpc>
                <a:spcPct val="114000"/>
              </a:lnSpc>
              <a:buFont typeface="Arial" pitchFamily="34" charset="0"/>
              <a:buChar char="•"/>
            </a:pPr>
            <a:r>
              <a:rPr lang="en-US" sz="2400" dirty="0">
                <a:latin typeface="Arial" pitchFamily="34" charset="0"/>
                <a:cs typeface="Arial" pitchFamily="34" charset="0"/>
              </a:rPr>
              <a:t>Baptism establishes the union between God and us.</a:t>
            </a:r>
            <a:endParaRPr lang="en-US" sz="2400" dirty="0">
              <a:solidFill>
                <a:schemeClr val="bg1">
                  <a:lumMod val="65000"/>
                </a:schemeClr>
              </a:solidFill>
              <a:latin typeface="Arial" pitchFamily="34" charset="0"/>
              <a:cs typeface="Arial" pitchFamily="34" charset="0"/>
            </a:endParaRPr>
          </a:p>
          <a:p>
            <a:pPr marL="285750" indent="-285750">
              <a:lnSpc>
                <a:spcPct val="114000"/>
              </a:lnSpc>
              <a:buFont typeface="Arial" pitchFamily="34" charset="0"/>
              <a:buChar char="•"/>
            </a:pPr>
            <a:endParaRPr lang="en-US" sz="2400" dirty="0">
              <a:solidFill>
                <a:schemeClr val="bg1">
                  <a:lumMod val="65000"/>
                </a:schemeClr>
              </a:solidFill>
              <a:latin typeface="Arial" pitchFamily="34" charset="0"/>
              <a:cs typeface="Arial" pitchFamily="34" charset="0"/>
            </a:endParaRPr>
          </a:p>
        </p:txBody>
      </p:sp>
      <p:pic>
        <p:nvPicPr>
          <p:cNvPr id="4" name="Picture 3" descr="A picture containing indoor, table, colorful, decorated&#10;&#10;Description automatically generated">
            <a:extLst>
              <a:ext uri="{FF2B5EF4-FFF2-40B4-BE49-F238E27FC236}">
                <a16:creationId xmlns:a16="http://schemas.microsoft.com/office/drawing/2014/main" id="{6A99810D-0C94-42F3-A4C4-590F15EF3B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828800"/>
            <a:ext cx="3733800" cy="3733800"/>
          </a:xfrm>
          <a:prstGeom prst="rect">
            <a:avLst/>
          </a:prstGeom>
        </p:spPr>
      </p:pic>
      <p:sp>
        <p:nvSpPr>
          <p:cNvPr id="9" name="Content Placeholder 6">
            <a:extLst>
              <a:ext uri="{FF2B5EF4-FFF2-40B4-BE49-F238E27FC236}">
                <a16:creationId xmlns:a16="http://schemas.microsoft.com/office/drawing/2014/main" id="{E9AA1F93-8D1B-40E5-9C70-8D930EB68894}"/>
              </a:ext>
            </a:extLst>
          </p:cNvPr>
          <p:cNvSpPr txBox="1">
            <a:spLocks/>
          </p:cNvSpPr>
          <p:nvPr/>
        </p:nvSpPr>
        <p:spPr>
          <a:xfrm>
            <a:off x="914400" y="871238"/>
            <a:ext cx="6934200" cy="462214"/>
          </a:xfrm>
          <a:prstGeom prst="rect">
            <a:avLst/>
          </a:prstGeom>
        </p:spPr>
        <p:txBody>
          <a:bodyPr>
            <a:noAutofit/>
          </a:bodyPr>
          <a:lstStyle/>
          <a:p>
            <a:r>
              <a:rPr lang="en-US" sz="2000" b="1" dirty="0">
                <a:latin typeface="Arial" pitchFamily="34" charset="0"/>
                <a:cs typeface="Arial" pitchFamily="34" charset="0"/>
              </a:rPr>
              <a:t>Baptism (continued)</a:t>
            </a:r>
          </a:p>
        </p:txBody>
      </p:sp>
    </p:spTree>
    <p:extLst>
      <p:ext uri="{BB962C8B-B14F-4D97-AF65-F5344CB8AC3E}">
        <p14:creationId xmlns:p14="http://schemas.microsoft.com/office/powerpoint/2010/main" val="2707065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914400" y="1180730"/>
            <a:ext cx="6934200" cy="462214"/>
          </a:xfrm>
          <a:prstGeom prst="rect">
            <a:avLst/>
          </a:prstGeom>
        </p:spPr>
        <p:txBody>
          <a:bodyPr>
            <a:noAutofit/>
          </a:bodyPr>
          <a:lstStyle/>
          <a:p>
            <a:r>
              <a:rPr lang="en-US" sz="2800" b="1" dirty="0">
                <a:latin typeface="Arial" pitchFamily="34" charset="0"/>
                <a:cs typeface="Arial" pitchFamily="34" charset="0"/>
              </a:rPr>
              <a:t>Reconciliation</a:t>
            </a:r>
          </a:p>
        </p:txBody>
      </p:sp>
      <p:sp>
        <p:nvSpPr>
          <p:cNvPr id="10" name="TextBox 9"/>
          <p:cNvSpPr txBox="1"/>
          <p:nvPr/>
        </p:nvSpPr>
        <p:spPr bwMode="auto">
          <a:xfrm>
            <a:off x="914400" y="1728150"/>
            <a:ext cx="4911994" cy="3737433"/>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Sacrament of Penance </a:t>
            </a:r>
            <a:br>
              <a:rPr lang="en-US" sz="2400" dirty="0">
                <a:latin typeface="Arial" pitchFamily="34" charset="0"/>
                <a:cs typeface="Arial" pitchFamily="34" charset="0"/>
              </a:rPr>
            </a:br>
            <a:r>
              <a:rPr lang="en-US" sz="2400" dirty="0">
                <a:latin typeface="Arial" pitchFamily="34" charset="0"/>
                <a:cs typeface="Arial" pitchFamily="34" charset="0"/>
              </a:rPr>
              <a:t>and Reconciliation has three elements: conversion, confession, and celebration.</a:t>
            </a:r>
          </a:p>
          <a:p>
            <a:pPr marL="231775" indent="-231775">
              <a:lnSpc>
                <a:spcPct val="114000"/>
              </a:lnSpc>
              <a:buFont typeface="Arial" pitchFamily="34" charset="0"/>
              <a:buChar char="•"/>
            </a:pPr>
            <a:r>
              <a:rPr lang="en-US" sz="2400" dirty="0">
                <a:latin typeface="Arial" pitchFamily="34" charset="0"/>
                <a:cs typeface="Arial" pitchFamily="34" charset="0"/>
              </a:rPr>
              <a:t>In it, we find God’s </a:t>
            </a:r>
            <a:br>
              <a:rPr lang="en-US" sz="2400" dirty="0">
                <a:latin typeface="Arial" pitchFamily="34" charset="0"/>
                <a:cs typeface="Arial" pitchFamily="34" charset="0"/>
              </a:rPr>
            </a:br>
            <a:r>
              <a:rPr lang="en-US" sz="2400" dirty="0">
                <a:latin typeface="Arial" pitchFamily="34" charset="0"/>
                <a:cs typeface="Arial" pitchFamily="34" charset="0"/>
              </a:rPr>
              <a:t>unconditional forgiveness.</a:t>
            </a:r>
          </a:p>
          <a:p>
            <a:pPr marL="231775" indent="-231775">
              <a:lnSpc>
                <a:spcPct val="114000"/>
              </a:lnSpc>
              <a:buFont typeface="Arial" pitchFamily="34" charset="0"/>
              <a:buChar char="•"/>
            </a:pPr>
            <a:r>
              <a:rPr lang="en-US" sz="2400" dirty="0">
                <a:latin typeface="Arial" pitchFamily="34" charset="0"/>
                <a:cs typeface="Arial" pitchFamily="34" charset="0"/>
              </a:rPr>
              <a:t>As a result, we are called </a:t>
            </a:r>
            <a:br>
              <a:rPr lang="en-US" sz="2400" dirty="0">
                <a:latin typeface="Arial" pitchFamily="34" charset="0"/>
                <a:cs typeface="Arial" pitchFamily="34" charset="0"/>
              </a:rPr>
            </a:br>
            <a:r>
              <a:rPr lang="en-US" sz="2400" dirty="0">
                <a:latin typeface="Arial" pitchFamily="34" charset="0"/>
                <a:cs typeface="Arial" pitchFamily="34" charset="0"/>
              </a:rPr>
              <a:t>to forgive others.</a:t>
            </a:r>
            <a:endParaRPr lang="en-US" sz="2400" dirty="0">
              <a:solidFill>
                <a:schemeClr val="bg1">
                  <a:lumMod val="65000"/>
                </a:schemeClr>
              </a:solidFill>
              <a:latin typeface="Arial" pitchFamily="34" charset="0"/>
              <a:cs typeface="Arial" pitchFamily="34" charset="0"/>
            </a:endParaRPr>
          </a:p>
          <a:p>
            <a:pPr marL="285750" indent="-285750">
              <a:buFont typeface="Arial" pitchFamily="34" charset="0"/>
              <a:buChar char="•"/>
            </a:pPr>
            <a:endParaRPr lang="en-US" dirty="0">
              <a:solidFill>
                <a:schemeClr val="bg1">
                  <a:lumMod val="65000"/>
                </a:schemeClr>
              </a:solidFill>
              <a:latin typeface="Arial" pitchFamily="34" charset="0"/>
              <a:cs typeface="Arial" pitchFamily="34" charset="0"/>
            </a:endParaRPr>
          </a:p>
        </p:txBody>
      </p:sp>
      <p:pic>
        <p:nvPicPr>
          <p:cNvPr id="3" name="Picture 2" descr="A person standing in front of a window&#10;&#10;Description automatically generated">
            <a:extLst>
              <a:ext uri="{FF2B5EF4-FFF2-40B4-BE49-F238E27FC236}">
                <a16:creationId xmlns:a16="http://schemas.microsoft.com/office/drawing/2014/main" id="{71405D09-820D-45D5-9BCB-D370F3C8D787}"/>
              </a:ext>
            </a:extLst>
          </p:cNvPr>
          <p:cNvPicPr>
            <a:picLocks noChangeAspect="1"/>
          </p:cNvPicPr>
          <p:nvPr/>
        </p:nvPicPr>
        <p:blipFill rotWithShape="1">
          <a:blip r:embed="rId3">
            <a:extLst>
              <a:ext uri="{28A0092B-C50C-407E-A947-70E740481C1C}">
                <a14:useLocalDpi xmlns:a14="http://schemas.microsoft.com/office/drawing/2010/main" val="0"/>
              </a:ext>
            </a:extLst>
          </a:blip>
          <a:srcRect l="22462" t="29950" r="28464" b="185"/>
          <a:stretch/>
        </p:blipFill>
        <p:spPr>
          <a:xfrm>
            <a:off x="5410200" y="1828800"/>
            <a:ext cx="3163064" cy="3377250"/>
          </a:xfrm>
          <a:prstGeom prst="rect">
            <a:avLst/>
          </a:prstGeom>
        </p:spPr>
      </p:pic>
    </p:spTree>
    <p:extLst>
      <p:ext uri="{BB962C8B-B14F-4D97-AF65-F5344CB8AC3E}">
        <p14:creationId xmlns:p14="http://schemas.microsoft.com/office/powerpoint/2010/main" val="3703630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bwMode="auto">
          <a:xfrm>
            <a:off x="4343400" y="1600200"/>
            <a:ext cx="4343400" cy="3425233"/>
          </a:xfrm>
          <a:prstGeom prst="rect">
            <a:avLst/>
          </a:prstGeom>
          <a:noFill/>
          <a:ln w="9525">
            <a:noFill/>
            <a:miter lim="800000"/>
            <a:headEnd/>
            <a:tailEnd/>
          </a:ln>
        </p:spPr>
        <p:txBody>
          <a:bodyPr wrap="square" rtlCol="0">
            <a:spAutoFit/>
          </a:bodyPr>
          <a:lstStyle/>
          <a:p>
            <a:pPr marL="231775" indent="-231775">
              <a:lnSpc>
                <a:spcPct val="114000"/>
              </a:lnSpc>
              <a:spcAft>
                <a:spcPts val="200"/>
              </a:spcAft>
              <a:buFont typeface="Arial" pitchFamily="34" charset="0"/>
              <a:buChar char="•"/>
            </a:pPr>
            <a:r>
              <a:rPr lang="en-US" sz="2400" dirty="0">
                <a:latin typeface="Arial" pitchFamily="34" charset="0"/>
                <a:cs typeface="Arial" pitchFamily="34" charset="0"/>
              </a:rPr>
              <a:t>Reconciliation restores the sanctifying grace that has been lost through sin.</a:t>
            </a:r>
          </a:p>
          <a:p>
            <a:pPr marL="231775" indent="-231775">
              <a:lnSpc>
                <a:spcPct val="114000"/>
              </a:lnSpc>
              <a:buFont typeface="Arial" pitchFamily="34" charset="0"/>
              <a:buChar char="•"/>
            </a:pPr>
            <a:r>
              <a:rPr lang="en-US" sz="2400" dirty="0">
                <a:latin typeface="Arial" pitchFamily="34" charset="0"/>
                <a:cs typeface="Arial" pitchFamily="34" charset="0"/>
              </a:rPr>
              <a:t>Reconciliation removes the barrier to the action of the Holy Spirit in us and once again gives entrance to God’s life-giving love.</a:t>
            </a:r>
          </a:p>
        </p:txBody>
      </p:sp>
      <p:pic>
        <p:nvPicPr>
          <p:cNvPr id="4" name="Picture 3" descr="A picture containing person, outdoor, person, cellphone&#10;&#10;Description automatically generated">
            <a:extLst>
              <a:ext uri="{FF2B5EF4-FFF2-40B4-BE49-F238E27FC236}">
                <a16:creationId xmlns:a16="http://schemas.microsoft.com/office/drawing/2014/main" id="{060215C2-456E-4248-A83D-303FB503F4AC}"/>
              </a:ext>
            </a:extLst>
          </p:cNvPr>
          <p:cNvPicPr>
            <a:picLocks noChangeAspect="1"/>
          </p:cNvPicPr>
          <p:nvPr/>
        </p:nvPicPr>
        <p:blipFill rotWithShape="1">
          <a:blip r:embed="rId3">
            <a:extLst>
              <a:ext uri="{28A0092B-C50C-407E-A947-70E740481C1C}">
                <a14:useLocalDpi xmlns:a14="http://schemas.microsoft.com/office/drawing/2010/main" val="0"/>
              </a:ext>
            </a:extLst>
          </a:blip>
          <a:srcRect l="89" t="1312" r="10006" b="-1312"/>
          <a:stretch/>
        </p:blipFill>
        <p:spPr>
          <a:xfrm>
            <a:off x="0" y="1712616"/>
            <a:ext cx="4108373" cy="3048000"/>
          </a:xfrm>
          <a:prstGeom prst="rect">
            <a:avLst/>
          </a:prstGeom>
        </p:spPr>
      </p:pic>
      <p:sp>
        <p:nvSpPr>
          <p:cNvPr id="11" name="Content Placeholder 6">
            <a:extLst>
              <a:ext uri="{FF2B5EF4-FFF2-40B4-BE49-F238E27FC236}">
                <a16:creationId xmlns:a16="http://schemas.microsoft.com/office/drawing/2014/main" id="{95F49E95-B4B4-4C7C-AA2B-D69D404892C7}"/>
              </a:ext>
            </a:extLst>
          </p:cNvPr>
          <p:cNvSpPr txBox="1">
            <a:spLocks/>
          </p:cNvSpPr>
          <p:nvPr/>
        </p:nvSpPr>
        <p:spPr>
          <a:xfrm>
            <a:off x="914400" y="871238"/>
            <a:ext cx="6934200" cy="462214"/>
          </a:xfrm>
          <a:prstGeom prst="rect">
            <a:avLst/>
          </a:prstGeom>
        </p:spPr>
        <p:txBody>
          <a:bodyPr>
            <a:noAutofit/>
          </a:bodyPr>
          <a:lstStyle/>
          <a:p>
            <a:r>
              <a:rPr lang="en-US" sz="2000" b="1" dirty="0">
                <a:latin typeface="Arial" pitchFamily="34" charset="0"/>
                <a:cs typeface="Arial" pitchFamily="34" charset="0"/>
              </a:rPr>
              <a:t>Reconciliation (continued)</a:t>
            </a:r>
          </a:p>
        </p:txBody>
      </p:sp>
    </p:spTree>
    <p:extLst>
      <p:ext uri="{BB962C8B-B14F-4D97-AF65-F5344CB8AC3E}">
        <p14:creationId xmlns:p14="http://schemas.microsoft.com/office/powerpoint/2010/main" val="70739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698652" y="1550182"/>
            <a:ext cx="4559148" cy="3425233"/>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other five sacraments—Confirmation, the Eucharist, Anointing of the Sick, Holy Orders, and Matrimony—</a:t>
            </a:r>
            <a:br>
              <a:rPr lang="en-US" sz="2400" dirty="0">
                <a:latin typeface="Arial" pitchFamily="34" charset="0"/>
                <a:cs typeface="Arial" pitchFamily="34" charset="0"/>
              </a:rPr>
            </a:br>
            <a:r>
              <a:rPr lang="en-US" sz="2400" dirty="0">
                <a:latin typeface="Arial" pitchFamily="34" charset="0"/>
                <a:cs typeface="Arial" pitchFamily="34" charset="0"/>
              </a:rPr>
              <a:t>increase sanctifying grace.</a:t>
            </a:r>
          </a:p>
          <a:p>
            <a:pPr marL="231775" indent="-231775">
              <a:lnSpc>
                <a:spcPct val="114000"/>
              </a:lnSpc>
              <a:buFont typeface="Arial" pitchFamily="34" charset="0"/>
              <a:buChar char="•"/>
            </a:pPr>
            <a:r>
              <a:rPr lang="en-US" sz="2400" dirty="0">
                <a:latin typeface="Arial" pitchFamily="34" charset="0"/>
                <a:cs typeface="Arial" pitchFamily="34" charset="0"/>
              </a:rPr>
              <a:t>God’s love does not increase, but our capacity to absorb his love increases.</a:t>
            </a:r>
            <a:endParaRPr lang="en-US" sz="2400" dirty="0">
              <a:solidFill>
                <a:schemeClr val="bg1">
                  <a:lumMod val="65000"/>
                </a:schemeClr>
              </a:solidFill>
              <a:latin typeface="Arial" pitchFamily="34" charset="0"/>
              <a:cs typeface="Arial" pitchFamily="34" charset="0"/>
            </a:endParaRPr>
          </a:p>
        </p:txBody>
      </p:sp>
      <p:sp>
        <p:nvSpPr>
          <p:cNvPr id="16" name="Content Placeholder 6"/>
          <p:cNvSpPr txBox="1">
            <a:spLocks/>
          </p:cNvSpPr>
          <p:nvPr/>
        </p:nvSpPr>
        <p:spPr>
          <a:xfrm>
            <a:off x="685800" y="914400"/>
            <a:ext cx="7086600" cy="627519"/>
          </a:xfrm>
          <a:prstGeom prst="rect">
            <a:avLst/>
          </a:prstGeom>
        </p:spPr>
        <p:txBody>
          <a:bodyPr>
            <a:noAutofit/>
          </a:bodyPr>
          <a:lstStyle/>
          <a:p>
            <a:r>
              <a:rPr lang="en-US" sz="2800" b="1" dirty="0">
                <a:latin typeface="Arial" pitchFamily="34" charset="0"/>
                <a:cs typeface="Arial" pitchFamily="34" charset="0"/>
              </a:rPr>
              <a:t>Increase in Sanctifying Grace</a:t>
            </a:r>
          </a:p>
        </p:txBody>
      </p:sp>
      <p:pic>
        <p:nvPicPr>
          <p:cNvPr id="4" name="Picture 3" descr="A picture containing blur&#10;&#10;Description automatically generated">
            <a:extLst>
              <a:ext uri="{FF2B5EF4-FFF2-40B4-BE49-F238E27FC236}">
                <a16:creationId xmlns:a16="http://schemas.microsoft.com/office/drawing/2014/main" id="{8836167C-0FDA-4BC0-8D0E-4253A33EC2C8}"/>
              </a:ext>
            </a:extLst>
          </p:cNvPr>
          <p:cNvPicPr>
            <a:picLocks noChangeAspect="1"/>
          </p:cNvPicPr>
          <p:nvPr/>
        </p:nvPicPr>
        <p:blipFill rotWithShape="1">
          <a:blip r:embed="rId3">
            <a:extLst>
              <a:ext uri="{28A0092B-C50C-407E-A947-70E740481C1C}">
                <a14:useLocalDpi xmlns:a14="http://schemas.microsoft.com/office/drawing/2010/main" val="0"/>
              </a:ext>
            </a:extLst>
          </a:blip>
          <a:srcRect l="20250"/>
          <a:stretch/>
        </p:blipFill>
        <p:spPr>
          <a:xfrm>
            <a:off x="5257800" y="1694318"/>
            <a:ext cx="3886200" cy="3411082"/>
          </a:xfrm>
          <a:prstGeom prst="rect">
            <a:avLst/>
          </a:prstGeom>
        </p:spPr>
      </p:pic>
    </p:spTree>
    <p:extLst>
      <p:ext uri="{BB962C8B-B14F-4D97-AF65-F5344CB8AC3E}">
        <p14:creationId xmlns:p14="http://schemas.microsoft.com/office/powerpoint/2010/main" val="4076359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838200" y="1099551"/>
            <a:ext cx="4015503" cy="462214"/>
          </a:xfrm>
          <a:prstGeom prst="rect">
            <a:avLst/>
          </a:prstGeom>
        </p:spPr>
        <p:txBody>
          <a:bodyPr>
            <a:noAutofit/>
          </a:bodyPr>
          <a:lstStyle/>
          <a:p>
            <a:r>
              <a:rPr lang="en-US" sz="2800" b="1" dirty="0">
                <a:latin typeface="Arial" pitchFamily="34" charset="0"/>
                <a:cs typeface="Arial" pitchFamily="34" charset="0"/>
              </a:rPr>
              <a:t>Confirmation</a:t>
            </a:r>
          </a:p>
        </p:txBody>
      </p:sp>
      <p:sp>
        <p:nvSpPr>
          <p:cNvPr id="10" name="TextBox 9"/>
          <p:cNvSpPr txBox="1"/>
          <p:nvPr/>
        </p:nvSpPr>
        <p:spPr bwMode="auto">
          <a:xfrm>
            <a:off x="838200" y="1640154"/>
            <a:ext cx="7467600" cy="3846246"/>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Confirmation is a Catholic sacrament that deepens </a:t>
            </a:r>
            <a:br>
              <a:rPr lang="en-US" sz="2400" dirty="0">
                <a:latin typeface="Arial" pitchFamily="34" charset="0"/>
                <a:cs typeface="Arial" pitchFamily="34" charset="0"/>
              </a:rPr>
            </a:br>
            <a:r>
              <a:rPr lang="en-US" sz="2400" dirty="0">
                <a:latin typeface="Arial" pitchFamily="34" charset="0"/>
                <a:cs typeface="Arial" pitchFamily="34" charset="0"/>
              </a:rPr>
              <a:t>and strengthens baptismal gifts.</a:t>
            </a:r>
          </a:p>
          <a:p>
            <a:pPr marL="231775" indent="-231775">
              <a:lnSpc>
                <a:spcPct val="114000"/>
              </a:lnSpc>
              <a:buFont typeface="Arial" pitchFamily="34" charset="0"/>
              <a:buChar char="•"/>
            </a:pPr>
            <a:r>
              <a:rPr lang="en-US" sz="2400" dirty="0">
                <a:latin typeface="Arial" pitchFamily="34" charset="0"/>
                <a:cs typeface="Arial" pitchFamily="34" charset="0"/>
              </a:rPr>
              <a:t>It is one of the three </a:t>
            </a:r>
            <a:br>
              <a:rPr lang="en-US" sz="2400" dirty="0">
                <a:latin typeface="Arial" pitchFamily="34" charset="0"/>
                <a:cs typeface="Arial" pitchFamily="34" charset="0"/>
              </a:rPr>
            </a:br>
            <a:r>
              <a:rPr lang="en-US" sz="2400" dirty="0">
                <a:latin typeface="Arial" pitchFamily="34" charset="0"/>
                <a:cs typeface="Arial" pitchFamily="34" charset="0"/>
              </a:rPr>
              <a:t>Sacraments of Christian </a:t>
            </a:r>
            <a:br>
              <a:rPr lang="en-US" sz="2400" dirty="0">
                <a:latin typeface="Arial" pitchFamily="34" charset="0"/>
                <a:cs typeface="Arial" pitchFamily="34" charset="0"/>
              </a:rPr>
            </a:br>
            <a:r>
              <a:rPr lang="en-US" sz="2400" dirty="0">
                <a:latin typeface="Arial" pitchFamily="34" charset="0"/>
                <a:cs typeface="Arial" pitchFamily="34" charset="0"/>
              </a:rPr>
              <a:t>Initiation.</a:t>
            </a:r>
          </a:p>
          <a:p>
            <a:pPr marL="231775" indent="-231775">
              <a:lnSpc>
                <a:spcPct val="114000"/>
              </a:lnSpc>
              <a:buFont typeface="Arial" pitchFamily="34" charset="0"/>
              <a:buChar char="•"/>
            </a:pPr>
            <a:r>
              <a:rPr lang="en-US" sz="2400" dirty="0">
                <a:latin typeface="Arial" pitchFamily="34" charset="0"/>
                <a:cs typeface="Arial" pitchFamily="34" charset="0"/>
              </a:rPr>
              <a:t>It is most often associated </a:t>
            </a:r>
            <a:br>
              <a:rPr lang="en-US" sz="2400" dirty="0">
                <a:latin typeface="Arial" pitchFamily="34" charset="0"/>
                <a:cs typeface="Arial" pitchFamily="34" charset="0"/>
              </a:rPr>
            </a:br>
            <a:r>
              <a:rPr lang="en-US" sz="2400" dirty="0">
                <a:latin typeface="Arial" pitchFamily="34" charset="0"/>
                <a:cs typeface="Arial" pitchFamily="34" charset="0"/>
              </a:rPr>
              <a:t>with the Gifts of the </a:t>
            </a:r>
            <a:br>
              <a:rPr lang="en-US" sz="2400" dirty="0">
                <a:latin typeface="Arial" pitchFamily="34" charset="0"/>
                <a:cs typeface="Arial" pitchFamily="34" charset="0"/>
              </a:rPr>
            </a:br>
            <a:r>
              <a:rPr lang="en-US" sz="2400" dirty="0">
                <a:latin typeface="Arial" pitchFamily="34" charset="0"/>
                <a:cs typeface="Arial" pitchFamily="34" charset="0"/>
              </a:rPr>
              <a:t>Holy Spirit.</a:t>
            </a:r>
          </a:p>
          <a:p>
            <a:pPr marL="231775" indent="-231775">
              <a:lnSpc>
                <a:spcPct val="114000"/>
              </a:lnSpc>
              <a:buFont typeface="Arial" pitchFamily="34" charset="0"/>
              <a:buChar char="•"/>
            </a:pPr>
            <a:endParaRPr lang="en-US" sz="2400" dirty="0">
              <a:solidFill>
                <a:schemeClr val="bg1">
                  <a:lumMod val="65000"/>
                </a:schemeClr>
              </a:solidFill>
              <a:latin typeface="Arial" pitchFamily="34" charset="0"/>
              <a:cs typeface="Arial" pitchFamily="34" charset="0"/>
            </a:endParaRPr>
          </a:p>
        </p:txBody>
      </p:sp>
      <p:pic>
        <p:nvPicPr>
          <p:cNvPr id="4" name="Picture 3" descr="A person standing in front of a building&#10;&#10;Description automatically generated">
            <a:extLst>
              <a:ext uri="{FF2B5EF4-FFF2-40B4-BE49-F238E27FC236}">
                <a16:creationId xmlns:a16="http://schemas.microsoft.com/office/drawing/2014/main" id="{790936D2-5000-45E9-8A90-8078B6C2E2F1}"/>
              </a:ext>
            </a:extLst>
          </p:cNvPr>
          <p:cNvPicPr>
            <a:picLocks noChangeAspect="1"/>
          </p:cNvPicPr>
          <p:nvPr/>
        </p:nvPicPr>
        <p:blipFill rotWithShape="1">
          <a:blip r:embed="rId3">
            <a:extLst>
              <a:ext uri="{28A0092B-C50C-407E-A947-70E740481C1C}">
                <a14:useLocalDpi xmlns:a14="http://schemas.microsoft.com/office/drawing/2010/main" val="0"/>
              </a:ext>
            </a:extLst>
          </a:blip>
          <a:srcRect l="19933"/>
          <a:stretch/>
        </p:blipFill>
        <p:spPr>
          <a:xfrm>
            <a:off x="4961282" y="2743200"/>
            <a:ext cx="4182718" cy="3484437"/>
          </a:xfrm>
          <a:prstGeom prst="rect">
            <a:avLst/>
          </a:prstGeom>
        </p:spPr>
      </p:pic>
    </p:spTree>
    <p:extLst>
      <p:ext uri="{BB962C8B-B14F-4D97-AF65-F5344CB8AC3E}">
        <p14:creationId xmlns:p14="http://schemas.microsoft.com/office/powerpoint/2010/main" val="2825587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F8B0EAEE-E82D-4C10-87DC-598C1DEB2E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304" y="1143000"/>
            <a:ext cx="3421296" cy="4495800"/>
          </a:xfrm>
          <a:prstGeom prst="rect">
            <a:avLst/>
          </a:prstGeom>
        </p:spPr>
      </p:pic>
      <p:sp>
        <p:nvSpPr>
          <p:cNvPr id="10" name="TextBox 9"/>
          <p:cNvSpPr txBox="1"/>
          <p:nvPr/>
        </p:nvSpPr>
        <p:spPr bwMode="auto">
          <a:xfrm>
            <a:off x="4031814" y="1524000"/>
            <a:ext cx="4578786" cy="4688271"/>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Eucharist is the culminating Sacrament</a:t>
            </a:r>
            <a:br>
              <a:rPr lang="en-US" sz="2400" dirty="0">
                <a:latin typeface="Arial" pitchFamily="34" charset="0"/>
                <a:cs typeface="Arial" pitchFamily="34" charset="0"/>
              </a:rPr>
            </a:br>
            <a:r>
              <a:rPr lang="en-US" sz="2400" dirty="0">
                <a:latin typeface="Arial" pitchFamily="34" charset="0"/>
                <a:cs typeface="Arial" pitchFamily="34" charset="0"/>
              </a:rPr>
              <a:t>of Christian Initiation.</a:t>
            </a:r>
          </a:p>
          <a:p>
            <a:pPr marL="231775" indent="-231775">
              <a:lnSpc>
                <a:spcPct val="114000"/>
              </a:lnSpc>
              <a:buFont typeface="Arial" pitchFamily="34" charset="0"/>
              <a:buChar char="•"/>
            </a:pPr>
            <a:r>
              <a:rPr lang="en-US" sz="2400" dirty="0">
                <a:latin typeface="Arial" pitchFamily="34" charset="0"/>
                <a:cs typeface="Arial" pitchFamily="34" charset="0"/>
              </a:rPr>
              <a:t>The Eucharist, or Communion, is both a sacrifice and a meal. We believe in the Real Presence of Jesus. As we receive Christ’s Body and Blood, we are also nourished spiritually and brought closer to God.</a:t>
            </a:r>
            <a:endParaRPr lang="en-US" sz="2400" b="1" dirty="0">
              <a:solidFill>
                <a:srgbClr val="FF0000"/>
              </a:solidFill>
              <a:latin typeface="Arial" pitchFamily="34" charset="0"/>
              <a:cs typeface="Arial" pitchFamily="34" charset="0"/>
            </a:endParaRPr>
          </a:p>
        </p:txBody>
      </p:sp>
      <p:sp>
        <p:nvSpPr>
          <p:cNvPr id="16" name="Content Placeholder 6"/>
          <p:cNvSpPr txBox="1">
            <a:spLocks/>
          </p:cNvSpPr>
          <p:nvPr/>
        </p:nvSpPr>
        <p:spPr>
          <a:xfrm>
            <a:off x="3962400" y="937158"/>
            <a:ext cx="3269806" cy="550596"/>
          </a:xfrm>
          <a:prstGeom prst="rect">
            <a:avLst/>
          </a:prstGeom>
        </p:spPr>
        <p:txBody>
          <a:bodyPr>
            <a:noAutofit/>
          </a:bodyPr>
          <a:lstStyle/>
          <a:p>
            <a:r>
              <a:rPr lang="en-US" sz="2800" b="1" dirty="0">
                <a:latin typeface="Arial" pitchFamily="34" charset="0"/>
                <a:cs typeface="Arial" pitchFamily="34" charset="0"/>
              </a:rPr>
              <a:t>The Eucharist</a:t>
            </a:r>
          </a:p>
        </p:txBody>
      </p:sp>
    </p:spTree>
    <p:extLst>
      <p:ext uri="{BB962C8B-B14F-4D97-AF65-F5344CB8AC3E}">
        <p14:creationId xmlns:p14="http://schemas.microsoft.com/office/powerpoint/2010/main" val="2410929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748554" y="990600"/>
            <a:ext cx="3348316" cy="462214"/>
          </a:xfrm>
          <a:prstGeom prst="rect">
            <a:avLst/>
          </a:prstGeom>
        </p:spPr>
        <p:txBody>
          <a:bodyPr>
            <a:noAutofit/>
          </a:bodyPr>
          <a:lstStyle/>
          <a:p>
            <a:r>
              <a:rPr lang="en-US" sz="2800" b="1" dirty="0">
                <a:latin typeface="Arial" pitchFamily="34" charset="0"/>
                <a:cs typeface="Arial" pitchFamily="34" charset="0"/>
              </a:rPr>
              <a:t>Marriage</a:t>
            </a:r>
          </a:p>
        </p:txBody>
      </p:sp>
      <p:sp>
        <p:nvSpPr>
          <p:cNvPr id="10" name="TextBox 9"/>
          <p:cNvSpPr txBox="1"/>
          <p:nvPr/>
        </p:nvSpPr>
        <p:spPr bwMode="auto">
          <a:xfrm>
            <a:off x="762000" y="1524000"/>
            <a:ext cx="4250954" cy="3450881"/>
          </a:xfrm>
          <a:prstGeom prst="rect">
            <a:avLst/>
          </a:prstGeom>
          <a:noFill/>
          <a:ln w="9525">
            <a:noFill/>
            <a:miter lim="800000"/>
            <a:headEnd/>
            <a:tailEnd/>
          </a:ln>
        </p:spPr>
        <p:txBody>
          <a:bodyPr wrap="square" rtlCol="0">
            <a:spAutoFit/>
          </a:bodyPr>
          <a:lstStyle/>
          <a:p>
            <a:pPr marL="231775" indent="-231775">
              <a:lnSpc>
                <a:spcPct val="114000"/>
              </a:lnSpc>
              <a:spcAft>
                <a:spcPts val="200"/>
              </a:spcAft>
              <a:buFont typeface="Arial" pitchFamily="34" charset="0"/>
              <a:buChar char="•"/>
            </a:pPr>
            <a:r>
              <a:rPr lang="en-US" sz="2400" dirty="0">
                <a:latin typeface="Arial" pitchFamily="34" charset="0"/>
                <a:cs typeface="Arial" pitchFamily="34" charset="0"/>
              </a:rPr>
              <a:t>The Sacrament of Marriage, or Holy Matrimony, is a sign of God’s covenant with his people, a covenant of love and grace in Jesus Christ.</a:t>
            </a:r>
          </a:p>
          <a:p>
            <a:pPr marL="231775" indent="-231775">
              <a:lnSpc>
                <a:spcPct val="114000"/>
              </a:lnSpc>
              <a:buFont typeface="Arial" pitchFamily="34" charset="0"/>
              <a:buChar char="•"/>
            </a:pPr>
            <a:r>
              <a:rPr lang="en-US" sz="2400" dirty="0">
                <a:latin typeface="Arial" pitchFamily="34" charset="0"/>
                <a:cs typeface="Arial" pitchFamily="34" charset="0"/>
              </a:rPr>
              <a:t>The loving union of husband and wife speaks of family values and God’s values.</a:t>
            </a:r>
            <a:endParaRPr lang="en-US" sz="2400" dirty="0">
              <a:solidFill>
                <a:schemeClr val="bg1">
                  <a:lumMod val="65000"/>
                </a:schemeClr>
              </a:solidFill>
              <a:latin typeface="Arial" pitchFamily="34" charset="0"/>
              <a:cs typeface="Arial" pitchFamily="34" charset="0"/>
            </a:endParaRPr>
          </a:p>
        </p:txBody>
      </p:sp>
      <p:pic>
        <p:nvPicPr>
          <p:cNvPr id="3" name="Picture 2" descr="Two people in a wedding dress&#10;&#10;Description automatically generated">
            <a:extLst>
              <a:ext uri="{FF2B5EF4-FFF2-40B4-BE49-F238E27FC236}">
                <a16:creationId xmlns:a16="http://schemas.microsoft.com/office/drawing/2014/main" id="{B662E02C-FC78-4EC4-9B69-59F143B6A1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876" r="9422"/>
          <a:stretch/>
        </p:blipFill>
        <p:spPr>
          <a:xfrm>
            <a:off x="5292572" y="1619903"/>
            <a:ext cx="3851427" cy="3409297"/>
          </a:xfrm>
          <a:prstGeom prst="rect">
            <a:avLst/>
          </a:prstGeom>
        </p:spPr>
      </p:pic>
    </p:spTree>
    <p:extLst>
      <p:ext uri="{BB962C8B-B14F-4D97-AF65-F5344CB8AC3E}">
        <p14:creationId xmlns:p14="http://schemas.microsoft.com/office/powerpoint/2010/main" val="3107790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143000" y="939241"/>
            <a:ext cx="3276600" cy="462214"/>
          </a:xfrm>
          <a:prstGeom prst="rect">
            <a:avLst/>
          </a:prstGeom>
        </p:spPr>
        <p:txBody>
          <a:bodyPr>
            <a:noAutofit/>
          </a:bodyPr>
          <a:lstStyle/>
          <a:p>
            <a:r>
              <a:rPr lang="en-US" sz="2800" b="1" dirty="0">
                <a:latin typeface="Arial" pitchFamily="34" charset="0"/>
                <a:cs typeface="Arial" pitchFamily="34" charset="0"/>
              </a:rPr>
              <a:t>Holy Orders</a:t>
            </a:r>
          </a:p>
        </p:txBody>
      </p:sp>
      <p:sp>
        <p:nvSpPr>
          <p:cNvPr id="10" name="TextBox 9"/>
          <p:cNvSpPr txBox="1"/>
          <p:nvPr/>
        </p:nvSpPr>
        <p:spPr bwMode="auto">
          <a:xfrm>
            <a:off x="4343400" y="1505877"/>
            <a:ext cx="4330958" cy="3846246"/>
          </a:xfrm>
          <a:prstGeom prst="rect">
            <a:avLst/>
          </a:prstGeom>
          <a:noFill/>
          <a:ln w="9525">
            <a:noFill/>
            <a:miter lim="800000"/>
            <a:headEnd/>
            <a:tailEnd/>
          </a:ln>
        </p:spPr>
        <p:txBody>
          <a:bodyPr wrap="square" rtlCol="0">
            <a:spAutoFit/>
          </a:bodyPr>
          <a:lstStyle/>
          <a:p>
            <a:pPr>
              <a:lnSpc>
                <a:spcPct val="114000"/>
              </a:lnSpc>
            </a:pPr>
            <a:r>
              <a:rPr lang="en-US" sz="2400" dirty="0">
                <a:latin typeface="Arial" pitchFamily="34" charset="0"/>
                <a:cs typeface="Arial" pitchFamily="34" charset="0"/>
              </a:rPr>
              <a:t>In the Sacrament of Holy Orders, or Ordination, the priest being ordained vows </a:t>
            </a:r>
            <a:br>
              <a:rPr lang="en-US" sz="2400" dirty="0">
                <a:latin typeface="Arial" pitchFamily="34" charset="0"/>
                <a:cs typeface="Arial" pitchFamily="34" charset="0"/>
              </a:rPr>
            </a:br>
            <a:r>
              <a:rPr lang="en-US" sz="2400" dirty="0">
                <a:latin typeface="Arial" pitchFamily="34" charset="0"/>
                <a:cs typeface="Arial" pitchFamily="34" charset="0"/>
              </a:rPr>
              <a:t>to lead other Catholics by bringing them the sacraments (especially the Eucharist), by proclaiming the Gospel, and by providing other means to holiness.</a:t>
            </a:r>
            <a:endParaRPr lang="en-US" sz="2400" dirty="0">
              <a:solidFill>
                <a:schemeClr val="bg1">
                  <a:lumMod val="65000"/>
                </a:schemeClr>
              </a:solidFill>
              <a:latin typeface="Arial" pitchFamily="34" charset="0"/>
              <a:cs typeface="Arial" pitchFamily="34" charset="0"/>
            </a:endParaRPr>
          </a:p>
        </p:txBody>
      </p:sp>
      <p:pic>
        <p:nvPicPr>
          <p:cNvPr id="4" name="Picture 3" descr="A person looking at the camera&#10;&#10;Description automatically generated">
            <a:extLst>
              <a:ext uri="{FF2B5EF4-FFF2-40B4-BE49-F238E27FC236}">
                <a16:creationId xmlns:a16="http://schemas.microsoft.com/office/drawing/2014/main" id="{5C46ABA0-6BDE-477A-9FBA-FB86A7268F4B}"/>
              </a:ext>
            </a:extLst>
          </p:cNvPr>
          <p:cNvPicPr>
            <a:picLocks noChangeAspect="1"/>
          </p:cNvPicPr>
          <p:nvPr/>
        </p:nvPicPr>
        <p:blipFill rotWithShape="1">
          <a:blip r:embed="rId3">
            <a:extLst>
              <a:ext uri="{28A0092B-C50C-407E-A947-70E740481C1C}">
                <a14:useLocalDpi xmlns:a14="http://schemas.microsoft.com/office/drawing/2010/main" val="0"/>
              </a:ext>
            </a:extLst>
          </a:blip>
          <a:srcRect l="3860" t="13422" r="27839"/>
          <a:stretch/>
        </p:blipFill>
        <p:spPr>
          <a:xfrm>
            <a:off x="0" y="1600200"/>
            <a:ext cx="4043744" cy="3418900"/>
          </a:xfrm>
          <a:prstGeom prst="rect">
            <a:avLst/>
          </a:prstGeom>
        </p:spPr>
      </p:pic>
    </p:spTree>
    <p:extLst>
      <p:ext uri="{BB962C8B-B14F-4D97-AF65-F5344CB8AC3E}">
        <p14:creationId xmlns:p14="http://schemas.microsoft.com/office/powerpoint/2010/main" val="2217137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838200" y="990600"/>
            <a:ext cx="7691717" cy="462214"/>
          </a:xfrm>
          <a:prstGeom prst="rect">
            <a:avLst/>
          </a:prstGeom>
        </p:spPr>
        <p:txBody>
          <a:bodyPr>
            <a:noAutofit/>
          </a:bodyPr>
          <a:lstStyle/>
          <a:p>
            <a:r>
              <a:rPr lang="en-US" sz="2800" b="1" dirty="0">
                <a:latin typeface="Arial" pitchFamily="34" charset="0"/>
                <a:cs typeface="Arial" pitchFamily="34" charset="0"/>
              </a:rPr>
              <a:t>Anointing of the Sick</a:t>
            </a:r>
          </a:p>
        </p:txBody>
      </p:sp>
      <p:sp>
        <p:nvSpPr>
          <p:cNvPr id="10" name="TextBox 9"/>
          <p:cNvSpPr txBox="1"/>
          <p:nvPr/>
        </p:nvSpPr>
        <p:spPr bwMode="auto">
          <a:xfrm>
            <a:off x="838200" y="1577461"/>
            <a:ext cx="4114800" cy="3425233"/>
          </a:xfrm>
          <a:prstGeom prst="rect">
            <a:avLst/>
          </a:prstGeom>
          <a:noFill/>
          <a:ln w="9525">
            <a:noFill/>
            <a:miter lim="800000"/>
            <a:headEnd/>
            <a:tailEnd/>
          </a:ln>
        </p:spPr>
        <p:txBody>
          <a:bodyPr wrap="square" rtlCol="0">
            <a:spAutoFit/>
          </a:bodyPr>
          <a:lstStyle/>
          <a:p>
            <a:pPr>
              <a:lnSpc>
                <a:spcPct val="114000"/>
              </a:lnSpc>
            </a:pPr>
            <a:r>
              <a:rPr lang="en-US" sz="2400" dirty="0">
                <a:latin typeface="Arial" pitchFamily="34" charset="0"/>
                <a:cs typeface="Arial" pitchFamily="34" charset="0"/>
              </a:rPr>
              <a:t>The Catholic Sacrament </a:t>
            </a:r>
            <a:br>
              <a:rPr lang="en-US" sz="2400" dirty="0">
                <a:latin typeface="Arial" pitchFamily="34" charset="0"/>
                <a:cs typeface="Arial" pitchFamily="34" charset="0"/>
              </a:rPr>
            </a:br>
            <a:r>
              <a:rPr lang="en-US" sz="2400" dirty="0">
                <a:latin typeface="Arial" pitchFamily="34" charset="0"/>
                <a:cs typeface="Arial" pitchFamily="34" charset="0"/>
              </a:rPr>
              <a:t>of Anointing of the Sick, formerly known as Last Rites or Extreme Unction, is a ritual of healing appropriate for not only physical ailments but also mental and spiritual illness.</a:t>
            </a:r>
            <a:endParaRPr lang="en-US" sz="2400" dirty="0">
              <a:solidFill>
                <a:schemeClr val="bg1">
                  <a:lumMod val="65000"/>
                </a:schemeClr>
              </a:solidFill>
              <a:latin typeface="Arial" pitchFamily="34" charset="0"/>
              <a:cs typeface="Arial" pitchFamily="34" charset="0"/>
            </a:endParaRPr>
          </a:p>
        </p:txBody>
      </p:sp>
      <p:pic>
        <p:nvPicPr>
          <p:cNvPr id="3" name="Picture 2" descr="A group of people sitting at a table&#10;&#10;Description automatically generated">
            <a:extLst>
              <a:ext uri="{FF2B5EF4-FFF2-40B4-BE49-F238E27FC236}">
                <a16:creationId xmlns:a16="http://schemas.microsoft.com/office/drawing/2014/main" id="{F36EF2C6-75BE-413C-8571-6163BF3A1775}"/>
              </a:ext>
            </a:extLst>
          </p:cNvPr>
          <p:cNvPicPr>
            <a:picLocks noChangeAspect="1"/>
          </p:cNvPicPr>
          <p:nvPr/>
        </p:nvPicPr>
        <p:blipFill rotWithShape="1">
          <a:blip r:embed="rId3">
            <a:extLst>
              <a:ext uri="{28A0092B-C50C-407E-A947-70E740481C1C}">
                <a14:useLocalDpi xmlns:a14="http://schemas.microsoft.com/office/drawing/2010/main" val="0"/>
              </a:ext>
            </a:extLst>
          </a:blip>
          <a:srcRect l="21252" t="4945" r="21057"/>
          <a:stretch/>
        </p:blipFill>
        <p:spPr>
          <a:xfrm>
            <a:off x="5066372" y="1676400"/>
            <a:ext cx="3452528" cy="3794323"/>
          </a:xfrm>
          <a:prstGeom prst="rect">
            <a:avLst/>
          </a:prstGeom>
        </p:spPr>
      </p:pic>
    </p:spTree>
    <p:extLst>
      <p:ext uri="{BB962C8B-B14F-4D97-AF65-F5344CB8AC3E}">
        <p14:creationId xmlns:p14="http://schemas.microsoft.com/office/powerpoint/2010/main" val="889695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729867" y="1066800"/>
            <a:ext cx="4371814" cy="502862"/>
          </a:xfrm>
          <a:prstGeom prst="rect">
            <a:avLst/>
          </a:prstGeom>
        </p:spPr>
        <p:txBody>
          <a:bodyPr>
            <a:noAutofit/>
          </a:bodyPr>
          <a:lstStyle/>
          <a:p>
            <a:r>
              <a:rPr lang="en-US" sz="2800" b="1" dirty="0">
                <a:latin typeface="Arial" pitchFamily="34" charset="0"/>
                <a:cs typeface="Arial" pitchFamily="34" charset="0"/>
              </a:rPr>
              <a:t>Signs and Instruments</a:t>
            </a:r>
          </a:p>
        </p:txBody>
      </p:sp>
      <p:sp>
        <p:nvSpPr>
          <p:cNvPr id="9" name="TextBox 8"/>
          <p:cNvSpPr txBox="1"/>
          <p:nvPr/>
        </p:nvSpPr>
        <p:spPr bwMode="auto">
          <a:xfrm>
            <a:off x="762000" y="1649200"/>
            <a:ext cx="4448014" cy="3846246"/>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Latin word </a:t>
            </a:r>
            <a:r>
              <a:rPr lang="en-US" sz="2400" i="1" dirty="0">
                <a:latin typeface="Arial" pitchFamily="34" charset="0"/>
                <a:cs typeface="Arial" pitchFamily="34" charset="0"/>
              </a:rPr>
              <a:t>sacramentum</a:t>
            </a:r>
            <a:r>
              <a:rPr lang="en-US" sz="2400" dirty="0">
                <a:latin typeface="Arial" pitchFamily="34" charset="0"/>
                <a:cs typeface="Arial" pitchFamily="34" charset="0"/>
              </a:rPr>
              <a:t> means “a sign of the sacred.”</a:t>
            </a:r>
          </a:p>
          <a:p>
            <a:pPr marL="231775" indent="-231775">
              <a:lnSpc>
                <a:spcPct val="114000"/>
              </a:lnSpc>
              <a:buFont typeface="Arial" pitchFamily="34" charset="0"/>
              <a:buChar char="•"/>
            </a:pPr>
            <a:r>
              <a:rPr lang="en-US" sz="2400" dirty="0">
                <a:latin typeface="Arial" pitchFamily="34" charset="0"/>
                <a:cs typeface="Arial" pitchFamily="34" charset="0"/>
              </a:rPr>
              <a:t>The Seven Sacraments are ceremonies that point to what is sacred, significant, and important for Christians.</a:t>
            </a:r>
            <a:endParaRPr lang="en-US" sz="2400" dirty="0">
              <a:solidFill>
                <a:schemeClr val="bg1">
                  <a:lumMod val="65000"/>
                </a:schemeClr>
              </a:solidFill>
              <a:latin typeface="Arial" pitchFamily="34" charset="0"/>
              <a:cs typeface="Arial" pitchFamily="34" charset="0"/>
            </a:endParaRPr>
          </a:p>
          <a:p>
            <a:pPr marL="231775" indent="-231775">
              <a:lnSpc>
                <a:spcPct val="114000"/>
              </a:lnSpc>
              <a:buFont typeface="Arial" pitchFamily="34" charset="0"/>
              <a:buChar char="•"/>
            </a:pPr>
            <a:r>
              <a:rPr lang="en-US" sz="2400" dirty="0">
                <a:latin typeface="Arial" pitchFamily="34" charset="0"/>
                <a:cs typeface="Arial" pitchFamily="34" charset="0"/>
              </a:rPr>
              <a:t>They are special occasions for experiencing Christ’s saving presence.</a:t>
            </a:r>
            <a:endParaRPr lang="en-US" sz="2400" dirty="0">
              <a:solidFill>
                <a:schemeClr val="bg1">
                  <a:lumMod val="65000"/>
                </a:schemeClr>
              </a:solidFill>
              <a:latin typeface="Arial" pitchFamily="34" charset="0"/>
              <a:cs typeface="Arial" pitchFamily="34" charset="0"/>
            </a:endParaRPr>
          </a:p>
        </p:txBody>
      </p:sp>
      <p:pic>
        <p:nvPicPr>
          <p:cNvPr id="4" name="Picture 3" descr="A picture containing photo, table, filled, person&#10;&#10;Description automatically generated">
            <a:extLst>
              <a:ext uri="{FF2B5EF4-FFF2-40B4-BE49-F238E27FC236}">
                <a16:creationId xmlns:a16="http://schemas.microsoft.com/office/drawing/2014/main" id="{4F63FC0D-FE8E-44D7-9B7C-ACFD4FC42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8017" y="1150222"/>
            <a:ext cx="3226550" cy="4717178"/>
          </a:xfrm>
          <a:prstGeom prst="rect">
            <a:avLst/>
          </a:prstGeom>
        </p:spPr>
      </p:pic>
    </p:spTree>
    <p:extLst>
      <p:ext uri="{BB962C8B-B14F-4D97-AF65-F5344CB8AC3E}">
        <p14:creationId xmlns:p14="http://schemas.microsoft.com/office/powerpoint/2010/main" val="2336512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762000" y="990600"/>
            <a:ext cx="7691717" cy="462214"/>
          </a:xfrm>
          <a:prstGeom prst="rect">
            <a:avLst/>
          </a:prstGeom>
        </p:spPr>
        <p:txBody>
          <a:bodyPr>
            <a:noAutofit/>
          </a:bodyPr>
          <a:lstStyle/>
          <a:p>
            <a:r>
              <a:rPr lang="en-US" sz="2800" b="1" dirty="0">
                <a:latin typeface="Arial" pitchFamily="34" charset="0"/>
                <a:cs typeface="Arial" pitchFamily="34" charset="0"/>
              </a:rPr>
              <a:t>Extraordinary through the Ordinary</a:t>
            </a:r>
          </a:p>
        </p:txBody>
      </p:sp>
      <p:sp>
        <p:nvSpPr>
          <p:cNvPr id="10" name="TextBox 9"/>
          <p:cNvSpPr txBox="1"/>
          <p:nvPr/>
        </p:nvSpPr>
        <p:spPr bwMode="auto">
          <a:xfrm>
            <a:off x="842664" y="1576754"/>
            <a:ext cx="3856875" cy="4267258"/>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Seven Catholic Sacraments are quite extraordinary: they are ordinary signs that do God’s work.</a:t>
            </a:r>
          </a:p>
          <a:p>
            <a:pPr marL="231775" indent="-231775">
              <a:lnSpc>
                <a:spcPct val="114000"/>
              </a:lnSpc>
              <a:buFont typeface="Arial" pitchFamily="34" charset="0"/>
              <a:buChar char="•"/>
            </a:pPr>
            <a:r>
              <a:rPr lang="en-US" sz="2400" dirty="0">
                <a:latin typeface="Arial" pitchFamily="34" charset="0"/>
                <a:cs typeface="Arial" pitchFamily="34" charset="0"/>
              </a:rPr>
              <a:t>In his sacraments, Christ continues to provide tremendous gifts to</a:t>
            </a:r>
            <a:br>
              <a:rPr lang="en-US" sz="2400" dirty="0">
                <a:latin typeface="Arial" pitchFamily="34" charset="0"/>
                <a:cs typeface="Arial" pitchFamily="34" charset="0"/>
              </a:rPr>
            </a:br>
            <a:r>
              <a:rPr lang="en-US" sz="2400" dirty="0">
                <a:latin typeface="Arial" pitchFamily="34" charset="0"/>
                <a:cs typeface="Arial" pitchFamily="34" charset="0"/>
              </a:rPr>
              <a:t>us, beyond measure, whenever we need them.</a:t>
            </a:r>
            <a:endParaRPr lang="en-US" sz="2400" dirty="0">
              <a:solidFill>
                <a:schemeClr val="bg1">
                  <a:lumMod val="65000"/>
                </a:schemeClr>
              </a:solidFill>
              <a:latin typeface="Arial" pitchFamily="34" charset="0"/>
              <a:cs typeface="Arial" pitchFamily="34" charset="0"/>
            </a:endParaRPr>
          </a:p>
        </p:txBody>
      </p:sp>
      <p:pic>
        <p:nvPicPr>
          <p:cNvPr id="3" name="Picture 2" descr="A picture containing drawing&#10;&#10;Description automatically generated">
            <a:extLst>
              <a:ext uri="{FF2B5EF4-FFF2-40B4-BE49-F238E27FC236}">
                <a16:creationId xmlns:a16="http://schemas.microsoft.com/office/drawing/2014/main" id="{8DC4A3BD-2558-49D5-BB03-C11E567F4B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564"/>
          <a:stretch/>
        </p:blipFill>
        <p:spPr>
          <a:xfrm>
            <a:off x="5181600" y="1752600"/>
            <a:ext cx="3220777" cy="4267200"/>
          </a:xfrm>
          <a:prstGeom prst="rect">
            <a:avLst/>
          </a:prstGeom>
        </p:spPr>
      </p:pic>
    </p:spTree>
    <p:extLst>
      <p:ext uri="{BB962C8B-B14F-4D97-AF65-F5344CB8AC3E}">
        <p14:creationId xmlns:p14="http://schemas.microsoft.com/office/powerpoint/2010/main" val="1840741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4FEFB-4F7C-4143-8511-C4EE47BA8753}"/>
              </a:ext>
            </a:extLst>
          </p:cNvPr>
          <p:cNvSpPr>
            <a:spLocks noGrp="1"/>
          </p:cNvSpPr>
          <p:nvPr>
            <p:ph type="title"/>
          </p:nvPr>
        </p:nvSpPr>
        <p:spPr>
          <a:xfrm>
            <a:off x="914400" y="1066800"/>
            <a:ext cx="8229600" cy="533400"/>
          </a:xfrm>
        </p:spPr>
        <p:txBody>
          <a:bodyPr>
            <a:normAutofit/>
          </a:bodyPr>
          <a:lstStyle/>
          <a:p>
            <a:r>
              <a:rPr lang="en-US" sz="1800" dirty="0"/>
              <a:t>Additional Resources</a:t>
            </a:r>
          </a:p>
        </p:txBody>
      </p:sp>
      <p:sp>
        <p:nvSpPr>
          <p:cNvPr id="3" name="Content Placeholder 2">
            <a:extLst>
              <a:ext uri="{FF2B5EF4-FFF2-40B4-BE49-F238E27FC236}">
                <a16:creationId xmlns:a16="http://schemas.microsoft.com/office/drawing/2014/main" id="{C374F803-9405-41BF-9861-9E8DA4F6B447}"/>
              </a:ext>
            </a:extLst>
          </p:cNvPr>
          <p:cNvSpPr>
            <a:spLocks noGrp="1"/>
          </p:cNvSpPr>
          <p:nvPr>
            <p:ph idx="1"/>
          </p:nvPr>
        </p:nvSpPr>
        <p:spPr>
          <a:xfrm>
            <a:off x="915318" y="1600200"/>
            <a:ext cx="6477000" cy="1600200"/>
          </a:xfrm>
        </p:spPr>
        <p:txBody>
          <a:bodyPr>
            <a:normAutofit/>
          </a:bodyPr>
          <a:lstStyle/>
          <a:p>
            <a:pPr marL="0" indent="0">
              <a:spcAft>
                <a:spcPts val="200"/>
              </a:spcAft>
              <a:buNone/>
            </a:pPr>
            <a:r>
              <a:rPr lang="en-US" sz="1400" dirty="0"/>
              <a:t>The following sources were helpful in creating this PowerPoint:</a:t>
            </a:r>
          </a:p>
          <a:p>
            <a:pPr marL="176213" indent="-176213"/>
            <a:r>
              <a:rPr lang="en-US" sz="1400" i="1" dirty="0"/>
              <a:t>www.beginningcatholic.com/sacraments.html</a:t>
            </a:r>
          </a:p>
          <a:p>
            <a:pPr marL="176213" indent="-176213"/>
            <a:r>
              <a:rPr lang="en-US" sz="1400" i="1" dirty="0"/>
              <a:t>www.americancatholic.org/features/special/default.aspx?id=29</a:t>
            </a:r>
          </a:p>
          <a:p>
            <a:pPr marL="176213" indent="-176213"/>
            <a:r>
              <a:rPr lang="en-US" sz="1400" i="1" dirty="0"/>
              <a:t>www.catholic.org/clife/prayers/sacrament.php</a:t>
            </a:r>
          </a:p>
          <a:p>
            <a:pPr marL="176213" indent="-176213"/>
            <a:r>
              <a:rPr lang="en-US" sz="1400" i="1" dirty="0"/>
              <a:t>www.newadvent.org/cathen/13295a.htm</a:t>
            </a:r>
          </a:p>
          <a:p>
            <a:endParaRPr lang="en-US" sz="1600" dirty="0"/>
          </a:p>
        </p:txBody>
      </p:sp>
    </p:spTree>
    <p:extLst>
      <p:ext uri="{BB962C8B-B14F-4D97-AF65-F5344CB8AC3E}">
        <p14:creationId xmlns:p14="http://schemas.microsoft.com/office/powerpoint/2010/main" val="3731827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iagram&#10;&#10;Description automatically generated">
            <a:extLst>
              <a:ext uri="{FF2B5EF4-FFF2-40B4-BE49-F238E27FC236}">
                <a16:creationId xmlns:a16="http://schemas.microsoft.com/office/drawing/2014/main" id="{12F59408-C659-472E-A745-AB28F9DA8136}"/>
              </a:ext>
            </a:extLst>
          </p:cNvPr>
          <p:cNvPicPr>
            <a:picLocks noChangeAspect="1"/>
          </p:cNvPicPr>
          <p:nvPr/>
        </p:nvPicPr>
        <p:blipFill rotWithShape="1">
          <a:blip r:embed="rId3">
            <a:extLst>
              <a:ext uri="{28A0092B-C50C-407E-A947-70E740481C1C}">
                <a14:useLocalDpi xmlns:a14="http://schemas.microsoft.com/office/drawing/2010/main" val="0"/>
              </a:ext>
            </a:extLst>
          </a:blip>
          <a:srcRect r="4014"/>
          <a:stretch/>
        </p:blipFill>
        <p:spPr>
          <a:xfrm>
            <a:off x="3886200" y="1008828"/>
            <a:ext cx="5029200" cy="5066635"/>
          </a:xfrm>
          <a:prstGeom prst="rect">
            <a:avLst/>
          </a:prstGeom>
        </p:spPr>
      </p:pic>
      <p:sp>
        <p:nvSpPr>
          <p:cNvPr id="16" name="Content Placeholder 6"/>
          <p:cNvSpPr txBox="1">
            <a:spLocks/>
          </p:cNvSpPr>
          <p:nvPr/>
        </p:nvSpPr>
        <p:spPr>
          <a:xfrm>
            <a:off x="762000" y="1143000"/>
            <a:ext cx="4648200" cy="462214"/>
          </a:xfrm>
          <a:prstGeom prst="rect">
            <a:avLst/>
          </a:prstGeom>
        </p:spPr>
        <p:txBody>
          <a:bodyPr>
            <a:noAutofit/>
          </a:bodyPr>
          <a:lstStyle/>
          <a:p>
            <a:r>
              <a:rPr lang="en-US" sz="2800" b="1" dirty="0">
                <a:latin typeface="Arial" pitchFamily="34" charset="0"/>
                <a:cs typeface="Arial" pitchFamily="34" charset="0"/>
              </a:rPr>
              <a:t>Sacraments: A Definition</a:t>
            </a:r>
          </a:p>
        </p:txBody>
      </p:sp>
      <p:sp>
        <p:nvSpPr>
          <p:cNvPr id="9" name="TextBox 8"/>
          <p:cNvSpPr txBox="1"/>
          <p:nvPr/>
        </p:nvSpPr>
        <p:spPr bwMode="auto">
          <a:xfrm>
            <a:off x="762000" y="1770828"/>
            <a:ext cx="3581400" cy="3425233"/>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The sacraments are signs of God’s love.</a:t>
            </a:r>
          </a:p>
          <a:p>
            <a:pPr marL="231775" indent="-231775">
              <a:lnSpc>
                <a:spcPct val="114000"/>
              </a:lnSpc>
              <a:buFont typeface="Arial" pitchFamily="34" charset="0"/>
              <a:buChar char="•"/>
            </a:pPr>
            <a:r>
              <a:rPr lang="en-US" sz="2400" i="1" dirty="0">
                <a:latin typeface="Arial" pitchFamily="34" charset="0"/>
                <a:cs typeface="Arial" pitchFamily="34" charset="0"/>
              </a:rPr>
              <a:t>Sacrament</a:t>
            </a:r>
            <a:r>
              <a:rPr lang="en-US" sz="2400" dirty="0">
                <a:latin typeface="Arial" pitchFamily="34" charset="0"/>
                <a:cs typeface="Arial" pitchFamily="34" charset="0"/>
              </a:rPr>
              <a:t> means “an efficacious and visible sign of God’s grace”</a:t>
            </a:r>
            <a:br>
              <a:rPr lang="en-US" sz="2400" dirty="0">
                <a:latin typeface="Arial" pitchFamily="34" charset="0"/>
                <a:cs typeface="Arial" pitchFamily="34" charset="0"/>
              </a:rPr>
            </a:br>
            <a:r>
              <a:rPr lang="en-US" sz="2400" dirty="0">
                <a:latin typeface="Arial" pitchFamily="34" charset="0"/>
                <a:cs typeface="Arial" pitchFamily="34" charset="0"/>
              </a:rPr>
              <a:t>or “an outward sign instituted by Christ</a:t>
            </a:r>
            <a:br>
              <a:rPr lang="en-US" sz="2400" dirty="0">
                <a:latin typeface="Arial" pitchFamily="34" charset="0"/>
                <a:cs typeface="Arial" pitchFamily="34" charset="0"/>
              </a:rPr>
            </a:br>
            <a:r>
              <a:rPr lang="en-US" sz="2400" dirty="0">
                <a:latin typeface="Arial" pitchFamily="34" charset="0"/>
                <a:cs typeface="Arial" pitchFamily="34" charset="0"/>
              </a:rPr>
              <a:t>to give grace.”</a:t>
            </a:r>
          </a:p>
        </p:txBody>
      </p:sp>
    </p:spTree>
    <p:extLst>
      <p:ext uri="{BB962C8B-B14F-4D97-AF65-F5344CB8AC3E}">
        <p14:creationId xmlns:p14="http://schemas.microsoft.com/office/powerpoint/2010/main" val="999586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219200" y="1172170"/>
            <a:ext cx="4648200" cy="551260"/>
          </a:xfrm>
          <a:prstGeom prst="rect">
            <a:avLst/>
          </a:prstGeom>
        </p:spPr>
        <p:txBody>
          <a:bodyPr>
            <a:noAutofit/>
          </a:bodyPr>
          <a:lstStyle/>
          <a:p>
            <a:r>
              <a:rPr lang="en-US" sz="2800" b="1" dirty="0">
                <a:latin typeface="Arial" pitchFamily="34" charset="0"/>
                <a:cs typeface="Arial" pitchFamily="34" charset="0"/>
              </a:rPr>
              <a:t>Outward Signs</a:t>
            </a:r>
          </a:p>
        </p:txBody>
      </p:sp>
      <p:sp>
        <p:nvSpPr>
          <p:cNvPr id="9" name="TextBox 8"/>
          <p:cNvSpPr txBox="1"/>
          <p:nvPr/>
        </p:nvSpPr>
        <p:spPr bwMode="auto">
          <a:xfrm>
            <a:off x="4190998" y="1750054"/>
            <a:ext cx="4648201" cy="3846246"/>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God draws us closer to him through material symbols </a:t>
            </a:r>
            <a:br>
              <a:rPr lang="en-US" sz="2400" dirty="0">
                <a:latin typeface="Arial" pitchFamily="34" charset="0"/>
                <a:cs typeface="Arial" pitchFamily="34" charset="0"/>
              </a:rPr>
            </a:br>
            <a:r>
              <a:rPr lang="en-US" sz="2400" dirty="0">
                <a:latin typeface="Arial" pitchFamily="34" charset="0"/>
                <a:cs typeface="Arial" pitchFamily="34" charset="0"/>
              </a:rPr>
              <a:t>that our physical bodies can perceive—things, words, and gestures.</a:t>
            </a:r>
          </a:p>
          <a:p>
            <a:pPr marL="231775" indent="-231775">
              <a:lnSpc>
                <a:spcPct val="114000"/>
              </a:lnSpc>
              <a:buFont typeface="Arial" pitchFamily="34" charset="0"/>
              <a:buChar char="•"/>
            </a:pPr>
            <a:r>
              <a:rPr lang="en-US" sz="2400" dirty="0">
                <a:latin typeface="Arial" pitchFamily="34" charset="0"/>
                <a:cs typeface="Arial" pitchFamily="34" charset="0"/>
              </a:rPr>
              <a:t>Two parts: the “thing” itself</a:t>
            </a:r>
            <a:br>
              <a:rPr lang="en-US" sz="2400" dirty="0">
                <a:latin typeface="Arial" pitchFamily="34" charset="0"/>
                <a:cs typeface="Arial" pitchFamily="34" charset="0"/>
              </a:rPr>
            </a:br>
            <a:r>
              <a:rPr lang="en-US" sz="2400" dirty="0">
                <a:latin typeface="Arial" pitchFamily="34" charset="0"/>
                <a:cs typeface="Arial" pitchFamily="34" charset="0"/>
              </a:rPr>
              <a:t>and the words or gestures </a:t>
            </a:r>
            <a:br>
              <a:rPr lang="en-US" sz="2400" dirty="0">
                <a:latin typeface="Arial" pitchFamily="34" charset="0"/>
                <a:cs typeface="Arial" pitchFamily="34" charset="0"/>
              </a:rPr>
            </a:br>
            <a:r>
              <a:rPr lang="en-US" sz="2400" dirty="0">
                <a:latin typeface="Arial" pitchFamily="34" charset="0"/>
                <a:cs typeface="Arial" pitchFamily="34" charset="0"/>
              </a:rPr>
              <a:t>that give significance to what </a:t>
            </a:r>
            <a:br>
              <a:rPr lang="en-US" sz="2400" dirty="0">
                <a:latin typeface="Arial" pitchFamily="34" charset="0"/>
                <a:cs typeface="Arial" pitchFamily="34" charset="0"/>
              </a:rPr>
            </a:br>
            <a:r>
              <a:rPr lang="en-US" sz="2400" dirty="0">
                <a:latin typeface="Arial" pitchFamily="34" charset="0"/>
                <a:cs typeface="Arial" pitchFamily="34" charset="0"/>
              </a:rPr>
              <a:t>is being done.</a:t>
            </a:r>
          </a:p>
        </p:txBody>
      </p:sp>
      <p:pic>
        <p:nvPicPr>
          <p:cNvPr id="4" name="Picture 3" descr="A picture containing table, indoor, sitting, cup&#10;&#10;Description automatically generated">
            <a:extLst>
              <a:ext uri="{FF2B5EF4-FFF2-40B4-BE49-F238E27FC236}">
                <a16:creationId xmlns:a16="http://schemas.microsoft.com/office/drawing/2014/main" id="{3C580330-C714-45DD-8187-6494BE7D8F80}"/>
              </a:ext>
            </a:extLst>
          </p:cNvPr>
          <p:cNvPicPr>
            <a:picLocks noChangeAspect="1"/>
          </p:cNvPicPr>
          <p:nvPr/>
        </p:nvPicPr>
        <p:blipFill rotWithShape="1">
          <a:blip r:embed="rId3">
            <a:extLst>
              <a:ext uri="{28A0092B-C50C-407E-A947-70E740481C1C}">
                <a14:useLocalDpi xmlns:a14="http://schemas.microsoft.com/office/drawing/2010/main" val="0"/>
              </a:ext>
            </a:extLst>
          </a:blip>
          <a:srcRect r="16467"/>
          <a:stretch/>
        </p:blipFill>
        <p:spPr>
          <a:xfrm>
            <a:off x="2755" y="1872867"/>
            <a:ext cx="4044616" cy="3229571"/>
          </a:xfrm>
          <a:prstGeom prst="rect">
            <a:avLst/>
          </a:prstGeom>
        </p:spPr>
      </p:pic>
    </p:spTree>
    <p:extLst>
      <p:ext uri="{BB962C8B-B14F-4D97-AF65-F5344CB8AC3E}">
        <p14:creationId xmlns:p14="http://schemas.microsoft.com/office/powerpoint/2010/main" val="1430591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1066800" y="1524000"/>
            <a:ext cx="7924800" cy="1320170"/>
          </a:xfrm>
          <a:prstGeom prst="rect">
            <a:avLst/>
          </a:prstGeom>
          <a:noFill/>
          <a:ln w="9525">
            <a:noFill/>
            <a:miter lim="800000"/>
            <a:headEnd/>
            <a:tailEnd/>
          </a:ln>
        </p:spPr>
        <p:txBody>
          <a:bodyPr wrap="square" rtlCol="0">
            <a:spAutoFit/>
          </a:bodyPr>
          <a:lstStyle/>
          <a:p>
            <a:pPr marL="231775" lvl="0" indent="-231775">
              <a:lnSpc>
                <a:spcPct val="114000"/>
              </a:lnSpc>
              <a:buFont typeface="Arial" pitchFamily="34" charset="0"/>
              <a:buChar char="•"/>
            </a:pPr>
            <a:r>
              <a:rPr lang="en-US" sz="2400" dirty="0">
                <a:latin typeface="Arial" pitchFamily="34" charset="0"/>
                <a:cs typeface="Arial" pitchFamily="34" charset="0"/>
              </a:rPr>
              <a:t>No human power could attach an inward grace </a:t>
            </a:r>
            <a:br>
              <a:rPr lang="en-US" sz="2400" dirty="0">
                <a:latin typeface="Arial" pitchFamily="34" charset="0"/>
                <a:cs typeface="Arial" pitchFamily="34" charset="0"/>
              </a:rPr>
            </a:br>
            <a:r>
              <a:rPr lang="en-US" sz="2400" dirty="0">
                <a:latin typeface="Arial" pitchFamily="34" charset="0"/>
                <a:cs typeface="Arial" pitchFamily="34" charset="0"/>
              </a:rPr>
              <a:t>(a closer relationship with God) to an outward sign.</a:t>
            </a:r>
          </a:p>
          <a:p>
            <a:pPr marL="231775" indent="-231775">
              <a:lnSpc>
                <a:spcPct val="114000"/>
              </a:lnSpc>
              <a:buFont typeface="Arial" pitchFamily="34" charset="0"/>
              <a:buChar char="•"/>
            </a:pPr>
            <a:r>
              <a:rPr lang="en-US" sz="2400" dirty="0">
                <a:latin typeface="Arial" pitchFamily="34" charset="0"/>
                <a:cs typeface="Arial" pitchFamily="34" charset="0"/>
              </a:rPr>
              <a:t>Only God can do that.</a:t>
            </a:r>
          </a:p>
        </p:txBody>
      </p:sp>
      <p:sp>
        <p:nvSpPr>
          <p:cNvPr id="16" name="Content Placeholder 6"/>
          <p:cNvSpPr txBox="1">
            <a:spLocks/>
          </p:cNvSpPr>
          <p:nvPr/>
        </p:nvSpPr>
        <p:spPr>
          <a:xfrm>
            <a:off x="1066800" y="926376"/>
            <a:ext cx="4191000" cy="490210"/>
          </a:xfrm>
          <a:prstGeom prst="rect">
            <a:avLst/>
          </a:prstGeom>
        </p:spPr>
        <p:txBody>
          <a:bodyPr>
            <a:noAutofit/>
          </a:bodyPr>
          <a:lstStyle/>
          <a:p>
            <a:r>
              <a:rPr lang="en-US" sz="2800" b="1" dirty="0">
                <a:latin typeface="Arial" pitchFamily="34" charset="0"/>
                <a:cs typeface="Arial" pitchFamily="34" charset="0"/>
              </a:rPr>
              <a:t>Instituted by Christ</a:t>
            </a:r>
          </a:p>
        </p:txBody>
      </p:sp>
      <p:pic>
        <p:nvPicPr>
          <p:cNvPr id="6" name="Picture 5" descr="A group of people posing for the camera&#10;&#10;Description automatically generated">
            <a:extLst>
              <a:ext uri="{FF2B5EF4-FFF2-40B4-BE49-F238E27FC236}">
                <a16:creationId xmlns:a16="http://schemas.microsoft.com/office/drawing/2014/main" id="{E0DE333E-BD1C-406B-9948-2E8CEE71C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3097401"/>
            <a:ext cx="5018972" cy="3227199"/>
          </a:xfrm>
          <a:prstGeom prst="rect">
            <a:avLst/>
          </a:prstGeom>
        </p:spPr>
      </p:pic>
    </p:spTree>
    <p:extLst>
      <p:ext uri="{BB962C8B-B14F-4D97-AF65-F5344CB8AC3E}">
        <p14:creationId xmlns:p14="http://schemas.microsoft.com/office/powerpoint/2010/main" val="1133079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806419" y="1069630"/>
            <a:ext cx="6324600" cy="457200"/>
          </a:xfrm>
          <a:prstGeom prst="rect">
            <a:avLst/>
          </a:prstGeom>
        </p:spPr>
        <p:txBody>
          <a:bodyPr>
            <a:noAutofit/>
          </a:bodyPr>
          <a:lstStyle/>
          <a:p>
            <a:r>
              <a:rPr lang="en-US" sz="2800" b="1" dirty="0">
                <a:latin typeface="Arial" pitchFamily="34" charset="0"/>
                <a:cs typeface="Arial" pitchFamily="34" charset="0"/>
              </a:rPr>
              <a:t>No New Sacraments</a:t>
            </a:r>
          </a:p>
        </p:txBody>
      </p:sp>
      <p:sp>
        <p:nvSpPr>
          <p:cNvPr id="9" name="TextBox 8"/>
          <p:cNvSpPr txBox="1"/>
          <p:nvPr/>
        </p:nvSpPr>
        <p:spPr bwMode="auto">
          <a:xfrm>
            <a:off x="806419" y="1640154"/>
            <a:ext cx="3733800" cy="3846246"/>
          </a:xfrm>
          <a:prstGeom prst="rect">
            <a:avLst/>
          </a:prstGeom>
          <a:noFill/>
          <a:ln w="9525">
            <a:noFill/>
            <a:miter lim="800000"/>
            <a:headEnd/>
            <a:tailEnd/>
          </a:ln>
        </p:spPr>
        <p:txBody>
          <a:bodyPr wrap="square" rtlCol="0">
            <a:spAutoFit/>
          </a:bodyPr>
          <a:lstStyle/>
          <a:p>
            <a:pPr marL="231775" lvl="0" indent="-231775">
              <a:lnSpc>
                <a:spcPct val="114000"/>
              </a:lnSpc>
              <a:buFont typeface="Arial" pitchFamily="34" charset="0"/>
              <a:buChar char="•"/>
            </a:pPr>
            <a:r>
              <a:rPr lang="en-US" sz="2400" dirty="0">
                <a:latin typeface="Arial" pitchFamily="34" charset="0"/>
                <a:cs typeface="Arial" pitchFamily="34" charset="0"/>
              </a:rPr>
              <a:t>The Church cannot institute new sacraments.</a:t>
            </a:r>
          </a:p>
          <a:p>
            <a:pPr marL="231775" indent="-231775">
              <a:lnSpc>
                <a:spcPct val="114000"/>
              </a:lnSpc>
              <a:buFont typeface="Arial" pitchFamily="34" charset="0"/>
              <a:buChar char="•"/>
            </a:pPr>
            <a:r>
              <a:rPr lang="en-US" sz="2400" dirty="0">
                <a:latin typeface="Arial" pitchFamily="34" charset="0"/>
                <a:cs typeface="Arial" pitchFamily="34" charset="0"/>
              </a:rPr>
              <a:t>As declared at the Council of Trent, there can never be more than Seven Sacraments, the sacraments Jesus has given us.</a:t>
            </a:r>
          </a:p>
        </p:txBody>
      </p:sp>
      <p:pic>
        <p:nvPicPr>
          <p:cNvPr id="8" name="Picture 7" descr="Shape, circle&#10;&#10;Description automatically generated">
            <a:extLst>
              <a:ext uri="{FF2B5EF4-FFF2-40B4-BE49-F238E27FC236}">
                <a16:creationId xmlns:a16="http://schemas.microsoft.com/office/drawing/2014/main" id="{5508EA84-787B-4BC8-8ACB-9907DB8E10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2619" y="1254640"/>
            <a:ext cx="3841781" cy="4540157"/>
          </a:xfrm>
          <a:prstGeom prst="rect">
            <a:avLst/>
          </a:prstGeom>
        </p:spPr>
      </p:pic>
    </p:spTree>
    <p:extLst>
      <p:ext uri="{BB962C8B-B14F-4D97-AF65-F5344CB8AC3E}">
        <p14:creationId xmlns:p14="http://schemas.microsoft.com/office/powerpoint/2010/main" val="924964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219201" y="1029636"/>
            <a:ext cx="6934200" cy="1752600"/>
          </a:xfrm>
          <a:prstGeom prst="rect">
            <a:avLst/>
          </a:prstGeom>
        </p:spPr>
        <p:txBody>
          <a:bodyPr>
            <a:noAutofit/>
          </a:bodyPr>
          <a:lstStyle/>
          <a:p>
            <a:r>
              <a:rPr lang="en-US" sz="2800" b="1" dirty="0">
                <a:latin typeface="Arial" pitchFamily="34" charset="0"/>
                <a:cs typeface="Arial" pitchFamily="34" charset="0"/>
              </a:rPr>
              <a:t>To Give Grace, to Strengthen </a:t>
            </a:r>
            <a:br>
              <a:rPr lang="en-US" sz="2800" b="1" dirty="0">
                <a:latin typeface="Arial" pitchFamily="34" charset="0"/>
                <a:cs typeface="Arial" pitchFamily="34" charset="0"/>
              </a:rPr>
            </a:br>
            <a:r>
              <a:rPr lang="en-US" sz="2800" b="1" dirty="0">
                <a:latin typeface="Arial" pitchFamily="34" charset="0"/>
                <a:cs typeface="Arial" pitchFamily="34" charset="0"/>
              </a:rPr>
              <a:t>Our Relationship with God</a:t>
            </a:r>
          </a:p>
        </p:txBody>
      </p:sp>
      <p:sp>
        <p:nvSpPr>
          <p:cNvPr id="9" name="TextBox 8"/>
          <p:cNvSpPr txBox="1"/>
          <p:nvPr/>
        </p:nvSpPr>
        <p:spPr bwMode="auto">
          <a:xfrm>
            <a:off x="1219201" y="2097354"/>
            <a:ext cx="3124200" cy="3846246"/>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Sacraments give sanctifying grace.</a:t>
            </a:r>
          </a:p>
          <a:p>
            <a:pPr marL="231775" indent="-231775">
              <a:lnSpc>
                <a:spcPct val="114000"/>
              </a:lnSpc>
              <a:buFont typeface="Arial" pitchFamily="34" charset="0"/>
              <a:buChar char="•"/>
            </a:pPr>
            <a:r>
              <a:rPr lang="en-US" sz="2400" dirty="0">
                <a:latin typeface="Arial" pitchFamily="34" charset="0"/>
                <a:cs typeface="Arial" pitchFamily="34" charset="0"/>
              </a:rPr>
              <a:t>Sacraments are necessary for salvation.</a:t>
            </a:r>
          </a:p>
          <a:p>
            <a:pPr marL="231775" indent="-231775">
              <a:lnSpc>
                <a:spcPct val="114000"/>
              </a:lnSpc>
              <a:buFont typeface="Arial" pitchFamily="34" charset="0"/>
              <a:buChar char="•"/>
            </a:pPr>
            <a:r>
              <a:rPr lang="en-US" sz="2400" dirty="0">
                <a:latin typeface="Arial" pitchFamily="34" charset="0"/>
                <a:cs typeface="Arial" pitchFamily="34" charset="0"/>
              </a:rPr>
              <a:t>Sacraments are </a:t>
            </a:r>
            <a:br>
              <a:rPr lang="en-US" sz="2400" dirty="0">
                <a:latin typeface="Arial" pitchFamily="34" charset="0"/>
                <a:cs typeface="Arial" pitchFamily="34" charset="0"/>
              </a:rPr>
            </a:br>
            <a:r>
              <a:rPr lang="en-US" sz="2400" dirty="0">
                <a:latin typeface="Arial" pitchFamily="34" charset="0"/>
                <a:cs typeface="Arial" pitchFamily="34" charset="0"/>
              </a:rPr>
              <a:t>the vehicles for the graces they convey.</a:t>
            </a:r>
            <a:endParaRPr lang="en-US" sz="2400" dirty="0">
              <a:solidFill>
                <a:schemeClr val="bg1">
                  <a:lumMod val="65000"/>
                </a:schemeClr>
              </a:solidFill>
              <a:latin typeface="Arial" pitchFamily="34" charset="0"/>
              <a:cs typeface="Arial" pitchFamily="34" charset="0"/>
            </a:endParaRPr>
          </a:p>
          <a:p>
            <a:pPr marL="285750" indent="-285750">
              <a:lnSpc>
                <a:spcPct val="114000"/>
              </a:lnSpc>
              <a:buFont typeface="Arial" pitchFamily="34" charset="0"/>
              <a:buChar char="•"/>
            </a:pPr>
            <a:endParaRPr lang="en-US" sz="2400" dirty="0">
              <a:latin typeface="Arial" pitchFamily="34" charset="0"/>
              <a:cs typeface="Arial" pitchFamily="34" charset="0"/>
            </a:endParaRPr>
          </a:p>
        </p:txBody>
      </p:sp>
      <p:pic>
        <p:nvPicPr>
          <p:cNvPr id="4" name="Picture 3" descr="Background pattern&#10;&#10;Description automatically generated">
            <a:extLst>
              <a:ext uri="{FF2B5EF4-FFF2-40B4-BE49-F238E27FC236}">
                <a16:creationId xmlns:a16="http://schemas.microsoft.com/office/drawing/2014/main" id="{77E03732-A214-41D2-9F67-A8CADEC73F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5800" y="2191677"/>
            <a:ext cx="3657600" cy="3657600"/>
          </a:xfrm>
          <a:prstGeom prst="rect">
            <a:avLst/>
          </a:prstGeom>
        </p:spPr>
      </p:pic>
    </p:spTree>
    <p:extLst>
      <p:ext uri="{BB962C8B-B14F-4D97-AF65-F5344CB8AC3E}">
        <p14:creationId xmlns:p14="http://schemas.microsoft.com/office/powerpoint/2010/main" val="2294795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1447800" y="990600"/>
            <a:ext cx="4800600" cy="462214"/>
          </a:xfrm>
          <a:prstGeom prst="rect">
            <a:avLst/>
          </a:prstGeom>
        </p:spPr>
        <p:txBody>
          <a:bodyPr>
            <a:noAutofit/>
          </a:bodyPr>
          <a:lstStyle/>
          <a:p>
            <a:r>
              <a:rPr lang="en-US" sz="2800" b="1" dirty="0">
                <a:latin typeface="Arial" pitchFamily="34" charset="0"/>
                <a:cs typeface="Arial" pitchFamily="34" charset="0"/>
              </a:rPr>
              <a:t>Proper Disposition</a:t>
            </a:r>
          </a:p>
        </p:txBody>
      </p:sp>
      <p:sp>
        <p:nvSpPr>
          <p:cNvPr id="9" name="TextBox 8"/>
          <p:cNvSpPr txBox="1"/>
          <p:nvPr/>
        </p:nvSpPr>
        <p:spPr bwMode="auto">
          <a:xfrm>
            <a:off x="5105400" y="1676400"/>
            <a:ext cx="3581400" cy="4267258"/>
          </a:xfrm>
          <a:prstGeom prst="rect">
            <a:avLst/>
          </a:prstGeom>
          <a:noFill/>
          <a:ln w="9525">
            <a:noFill/>
            <a:miter lim="800000"/>
            <a:headEnd/>
            <a:tailEnd/>
          </a:ln>
        </p:spPr>
        <p:txBody>
          <a:bodyPr wrap="square" rtlCol="0">
            <a:spAutoFit/>
          </a:bodyPr>
          <a:lstStyle/>
          <a:p>
            <a:pPr marL="231775" indent="-231775">
              <a:lnSpc>
                <a:spcPct val="114000"/>
              </a:lnSpc>
              <a:buFont typeface="Arial" pitchFamily="34" charset="0"/>
              <a:buChar char="•"/>
            </a:pPr>
            <a:r>
              <a:rPr lang="en-US" sz="2400" dirty="0">
                <a:latin typeface="Arial" pitchFamily="34" charset="0"/>
                <a:cs typeface="Arial" pitchFamily="34" charset="0"/>
              </a:rPr>
              <a:t>A sacrament gives grace of and by itself, by its own power.</a:t>
            </a:r>
          </a:p>
          <a:p>
            <a:pPr marL="231775" indent="-231775">
              <a:lnSpc>
                <a:spcPct val="114000"/>
              </a:lnSpc>
              <a:buFont typeface="Arial" pitchFamily="34" charset="0"/>
              <a:buChar char="•"/>
            </a:pPr>
            <a:r>
              <a:rPr lang="en-US" sz="2400" dirty="0">
                <a:latin typeface="Arial" pitchFamily="34" charset="0"/>
                <a:cs typeface="Arial" pitchFamily="34" charset="0"/>
              </a:rPr>
              <a:t>Jesus attached grace to the outward sign so that the sign and grace always go together.</a:t>
            </a:r>
          </a:p>
          <a:p>
            <a:pPr marL="231775" indent="-231775">
              <a:lnSpc>
                <a:spcPct val="114000"/>
              </a:lnSpc>
              <a:buFont typeface="Arial" pitchFamily="34" charset="0"/>
              <a:buChar char="•"/>
            </a:pPr>
            <a:r>
              <a:rPr lang="en-US" sz="2400" dirty="0">
                <a:latin typeface="Arial" pitchFamily="34" charset="0"/>
                <a:cs typeface="Arial" pitchFamily="34" charset="0"/>
              </a:rPr>
              <a:t>But attitude does matter. Faith matters.</a:t>
            </a:r>
            <a:endParaRPr lang="en-US" sz="2400" dirty="0">
              <a:solidFill>
                <a:schemeClr val="bg1">
                  <a:lumMod val="65000"/>
                </a:schemeClr>
              </a:solidFill>
              <a:latin typeface="Arial" pitchFamily="34" charset="0"/>
              <a:cs typeface="Arial" pitchFamily="34" charset="0"/>
            </a:endParaRPr>
          </a:p>
          <a:p>
            <a:pPr marL="231775" indent="-231775">
              <a:lnSpc>
                <a:spcPct val="114000"/>
              </a:lnSpc>
              <a:buFont typeface="Arial" pitchFamily="34" charset="0"/>
              <a:buChar char="•"/>
            </a:pPr>
            <a:endParaRPr lang="en-US" sz="2400" dirty="0">
              <a:latin typeface="Arial" pitchFamily="34" charset="0"/>
              <a:cs typeface="Arial" pitchFamily="34" charset="0"/>
            </a:endParaRPr>
          </a:p>
        </p:txBody>
      </p:sp>
      <p:pic>
        <p:nvPicPr>
          <p:cNvPr id="5" name="Picture 4" descr="A picture containing object, table&#10;&#10;Description automatically generated">
            <a:extLst>
              <a:ext uri="{FF2B5EF4-FFF2-40B4-BE49-F238E27FC236}">
                <a16:creationId xmlns:a16="http://schemas.microsoft.com/office/drawing/2014/main" id="{CE4C965F-C6E3-4C7F-9B06-BD6AB4F5A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2600"/>
            <a:ext cx="4819880" cy="3200400"/>
          </a:xfrm>
          <a:prstGeom prst="rect">
            <a:avLst/>
          </a:prstGeom>
        </p:spPr>
      </p:pic>
    </p:spTree>
    <p:extLst>
      <p:ext uri="{BB962C8B-B14F-4D97-AF65-F5344CB8AC3E}">
        <p14:creationId xmlns:p14="http://schemas.microsoft.com/office/powerpoint/2010/main" val="2931912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6"/>
          <p:cNvSpPr txBox="1">
            <a:spLocks/>
          </p:cNvSpPr>
          <p:nvPr/>
        </p:nvSpPr>
        <p:spPr>
          <a:xfrm>
            <a:off x="762000" y="914400"/>
            <a:ext cx="5867400" cy="462214"/>
          </a:xfrm>
          <a:prstGeom prst="rect">
            <a:avLst/>
          </a:prstGeom>
        </p:spPr>
        <p:txBody>
          <a:bodyPr>
            <a:noAutofit/>
          </a:bodyPr>
          <a:lstStyle/>
          <a:p>
            <a:r>
              <a:rPr lang="en-US" sz="2800" b="1" dirty="0">
                <a:latin typeface="Arial" pitchFamily="34" charset="0"/>
                <a:cs typeface="Arial" pitchFamily="34" charset="0"/>
              </a:rPr>
              <a:t>Special “Marks” on the Soul</a:t>
            </a:r>
          </a:p>
        </p:txBody>
      </p:sp>
      <p:sp>
        <p:nvSpPr>
          <p:cNvPr id="9" name="TextBox 8"/>
          <p:cNvSpPr txBox="1"/>
          <p:nvPr/>
        </p:nvSpPr>
        <p:spPr bwMode="auto">
          <a:xfrm>
            <a:off x="777240" y="1465439"/>
            <a:ext cx="5867400" cy="3846246"/>
          </a:xfrm>
          <a:prstGeom prst="rect">
            <a:avLst/>
          </a:prstGeom>
          <a:noFill/>
          <a:ln w="9525">
            <a:noFill/>
            <a:miter lim="800000"/>
            <a:headEnd/>
            <a:tailEnd/>
          </a:ln>
        </p:spPr>
        <p:txBody>
          <a:bodyPr wrap="square" rtlCol="0">
            <a:spAutoFit/>
          </a:bodyPr>
          <a:lstStyle/>
          <a:p>
            <a:pPr marL="228600" indent="-228600">
              <a:lnSpc>
                <a:spcPct val="114000"/>
              </a:lnSpc>
              <a:buFont typeface="Arial" pitchFamily="34" charset="0"/>
              <a:buChar char="•"/>
            </a:pPr>
            <a:r>
              <a:rPr lang="en-US" sz="2400" dirty="0">
                <a:latin typeface="Arial" pitchFamily="34" charset="0"/>
                <a:cs typeface="Arial" pitchFamily="34" charset="0"/>
              </a:rPr>
              <a:t>There is a “character” imprinted on the soul by the Sacraments of Baptism, Confirmation, and Holy Orders.</a:t>
            </a:r>
          </a:p>
          <a:p>
            <a:pPr marL="228600" indent="-228600">
              <a:lnSpc>
                <a:spcPct val="114000"/>
              </a:lnSpc>
              <a:buFont typeface="Arial" pitchFamily="34" charset="0"/>
              <a:buChar char="•"/>
            </a:pPr>
            <a:r>
              <a:rPr lang="en-US" sz="2400" dirty="0">
                <a:latin typeface="Arial" pitchFamily="34" charset="0"/>
                <a:cs typeface="Arial" pitchFamily="34" charset="0"/>
              </a:rPr>
              <a:t>In these sacraments, the anointing </a:t>
            </a:r>
            <a:br>
              <a:rPr lang="en-US" sz="2400" dirty="0">
                <a:latin typeface="Arial" pitchFamily="34" charset="0"/>
                <a:cs typeface="Arial" pitchFamily="34" charset="0"/>
              </a:rPr>
            </a:br>
            <a:r>
              <a:rPr lang="en-US" sz="2400" dirty="0">
                <a:latin typeface="Arial" pitchFamily="34" charset="0"/>
                <a:cs typeface="Arial" pitchFamily="34" charset="0"/>
              </a:rPr>
              <a:t>with oil is a symbol of this mark </a:t>
            </a:r>
            <a:br>
              <a:rPr lang="en-US" sz="2400" dirty="0">
                <a:latin typeface="Arial" pitchFamily="34" charset="0"/>
                <a:cs typeface="Arial" pitchFamily="34" charset="0"/>
              </a:rPr>
            </a:br>
            <a:r>
              <a:rPr lang="en-US" sz="2400" dirty="0">
                <a:latin typeface="Arial" pitchFamily="34" charset="0"/>
                <a:cs typeface="Arial" pitchFamily="34" charset="0"/>
              </a:rPr>
              <a:t>or seal. We are marked </a:t>
            </a:r>
            <a:br>
              <a:rPr lang="en-US" sz="2400" dirty="0">
                <a:latin typeface="Arial" pitchFamily="34" charset="0"/>
                <a:cs typeface="Arial" pitchFamily="34" charset="0"/>
              </a:rPr>
            </a:br>
            <a:r>
              <a:rPr lang="en-US" sz="2400" dirty="0">
                <a:latin typeface="Arial" pitchFamily="34" charset="0"/>
                <a:cs typeface="Arial" pitchFamily="34" charset="0"/>
              </a:rPr>
              <a:t>as belonging to Christ, </a:t>
            </a:r>
            <a:br>
              <a:rPr lang="en-US" sz="2400" dirty="0">
                <a:latin typeface="Arial" pitchFamily="34" charset="0"/>
                <a:cs typeface="Arial" pitchFamily="34" charset="0"/>
              </a:rPr>
            </a:br>
            <a:r>
              <a:rPr lang="en-US" sz="2400" dirty="0">
                <a:latin typeface="Arial" pitchFamily="34" charset="0"/>
                <a:cs typeface="Arial" pitchFamily="34" charset="0"/>
              </a:rPr>
              <a:t>and nothing will ever </a:t>
            </a:r>
            <a:br>
              <a:rPr lang="en-US" sz="2400" dirty="0">
                <a:latin typeface="Arial" pitchFamily="34" charset="0"/>
                <a:cs typeface="Arial" pitchFamily="34" charset="0"/>
              </a:rPr>
            </a:br>
            <a:r>
              <a:rPr lang="en-US" sz="2400" dirty="0">
                <a:latin typeface="Arial" pitchFamily="34" charset="0"/>
                <a:cs typeface="Arial" pitchFamily="34" charset="0"/>
              </a:rPr>
              <a:t>change that.</a:t>
            </a:r>
            <a:endParaRPr lang="en-US" sz="2400" dirty="0">
              <a:solidFill>
                <a:schemeClr val="bg1">
                  <a:lumMod val="65000"/>
                </a:schemeClr>
              </a:solidFill>
              <a:latin typeface="Arial" pitchFamily="34" charset="0"/>
              <a:cs typeface="Arial" pitchFamily="34" charset="0"/>
            </a:endParaRPr>
          </a:p>
        </p:txBody>
      </p:sp>
      <p:pic>
        <p:nvPicPr>
          <p:cNvPr id="22" name="Picture 21" descr="A picture containing building, window&#10;&#10;Description automatically generated">
            <a:extLst>
              <a:ext uri="{FF2B5EF4-FFF2-40B4-BE49-F238E27FC236}">
                <a16:creationId xmlns:a16="http://schemas.microsoft.com/office/drawing/2014/main" id="{43BAE79C-9E8F-466C-A13A-51CCCE484C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9420" y="1042001"/>
            <a:ext cx="1737360" cy="2572512"/>
          </a:xfrm>
          <a:prstGeom prst="rect">
            <a:avLst/>
          </a:prstGeom>
        </p:spPr>
      </p:pic>
      <p:pic>
        <p:nvPicPr>
          <p:cNvPr id="15" name="Picture 14" descr="A close up of a window&#10;&#10;Description automatically generated">
            <a:extLst>
              <a:ext uri="{FF2B5EF4-FFF2-40B4-BE49-F238E27FC236}">
                <a16:creationId xmlns:a16="http://schemas.microsoft.com/office/drawing/2014/main" id="{55FBE750-1F2A-4E7C-B181-37E41322B1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1080" y="3828288"/>
            <a:ext cx="1737360" cy="2572512"/>
          </a:xfrm>
          <a:prstGeom prst="rect">
            <a:avLst/>
          </a:prstGeom>
        </p:spPr>
      </p:pic>
      <p:pic>
        <p:nvPicPr>
          <p:cNvPr id="18" name="Picture 17" descr="A close up of a window&#10;&#10;Description automatically generated">
            <a:extLst>
              <a:ext uri="{FF2B5EF4-FFF2-40B4-BE49-F238E27FC236}">
                <a16:creationId xmlns:a16="http://schemas.microsoft.com/office/drawing/2014/main" id="{7187CD3D-E46B-48A3-A884-6AB2DFCA6A3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9420" y="3828288"/>
            <a:ext cx="1737360" cy="2572512"/>
          </a:xfrm>
          <a:prstGeom prst="rect">
            <a:avLst/>
          </a:prstGeom>
        </p:spPr>
      </p:pic>
    </p:spTree>
    <p:extLst>
      <p:ext uri="{BB962C8B-B14F-4D97-AF65-F5344CB8AC3E}">
        <p14:creationId xmlns:p14="http://schemas.microsoft.com/office/powerpoint/2010/main" val="2595303999"/>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1555</TotalTime>
  <Words>1376</Words>
  <Application>Microsoft Office PowerPoint</Application>
  <PresentationFormat>On-screen Show (4:3)</PresentationFormat>
  <Paragraphs>126</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LIC Presentation template</vt:lpstr>
      <vt:lpstr>The Seven  Catholic Sacraments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 Saron</cp:lastModifiedBy>
  <cp:revision>309</cp:revision>
  <dcterms:created xsi:type="dcterms:W3CDTF">2011-06-08T19:56:13Z</dcterms:created>
  <dcterms:modified xsi:type="dcterms:W3CDTF">2020-12-03T20:24:45Z</dcterms:modified>
</cp:coreProperties>
</file>